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92" r:id="rId28"/>
    <p:sldId id="282" r:id="rId29"/>
    <p:sldId id="293" r:id="rId30"/>
    <p:sldId id="294" r:id="rId31"/>
    <p:sldId id="283" r:id="rId32"/>
    <p:sldId id="284" r:id="rId33"/>
    <p:sldId id="285" r:id="rId34"/>
    <p:sldId id="286" r:id="rId35"/>
    <p:sldId id="287" r:id="rId36"/>
    <p:sldId id="288" r:id="rId37"/>
    <p:sldId id="289" r:id="rId38"/>
    <p:sldId id="290" r:id="rId39"/>
    <p:sldId id="291" r:id="rId40"/>
    <p:sldId id="299" r:id="rId41"/>
    <p:sldId id="300" r:id="rId42"/>
    <p:sldId id="303" r:id="rId43"/>
    <p:sldId id="302" r:id="rId44"/>
    <p:sldId id="301" r:id="rId45"/>
    <p:sldId id="295" r:id="rId46"/>
    <p:sldId id="296" r:id="rId47"/>
    <p:sldId id="297" r:id="rId48"/>
    <p:sldId id="298"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varScale="1">
        <p:scale>
          <a:sx n="69" d="100"/>
          <a:sy n="69" d="100"/>
        </p:scale>
        <p:origin x="76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C73FB-2D72-9945-BF45-5347690BBEBB}"/>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D93C615-989D-9D44-8501-FCE01FCEDC6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9E5F24-53F9-054C-A9F8-3DCFACAB9877}"/>
              </a:ext>
            </a:extLst>
          </p:cNvPr>
          <p:cNvSpPr>
            <a:spLocks noGrp="1"/>
          </p:cNvSpPr>
          <p:nvPr>
            <p:ph type="dt" sz="half" idx="10"/>
          </p:nvPr>
        </p:nvSpPr>
        <p:spPr>
          <a:xfrm>
            <a:off x="838200" y="6356350"/>
            <a:ext cx="2743200" cy="365125"/>
          </a:xfrm>
          <a:prstGeom prst="rect">
            <a:avLst/>
          </a:prstGeom>
        </p:spPr>
        <p:txBody>
          <a:bodyPr/>
          <a:lstStyle/>
          <a:p>
            <a:fld id="{1D28E1EB-4E28-414A-A083-0654610BADF9}" type="datetimeFigureOut">
              <a:rPr lang="en-US" smtClean="0"/>
              <a:t>9/21/2023</a:t>
            </a:fld>
            <a:endParaRPr lang="en-US"/>
          </a:p>
        </p:txBody>
      </p:sp>
      <p:sp>
        <p:nvSpPr>
          <p:cNvPr id="5" name="Footer Placeholder 4">
            <a:extLst>
              <a:ext uri="{FF2B5EF4-FFF2-40B4-BE49-F238E27FC236}">
                <a16:creationId xmlns:a16="http://schemas.microsoft.com/office/drawing/2014/main" id="{69BE7FB8-C70E-584A-A086-8852BD63952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755C156-1A78-7A4C-AB86-BCA1B1785D83}"/>
              </a:ext>
            </a:extLst>
          </p:cNvPr>
          <p:cNvSpPr>
            <a:spLocks noGrp="1"/>
          </p:cNvSpPr>
          <p:nvPr>
            <p:ph type="sldNum" sz="quarter" idx="12"/>
          </p:nvPr>
        </p:nvSpPr>
        <p:spPr>
          <a:xfrm>
            <a:off x="8610600" y="6356350"/>
            <a:ext cx="2743200" cy="365125"/>
          </a:xfrm>
          <a:prstGeom prst="rect">
            <a:avLst/>
          </a:prstGeom>
        </p:spPr>
        <p:txBody>
          <a:bodyPr/>
          <a:lstStyle/>
          <a:p>
            <a:fld id="{05AC7603-6363-481D-82BD-5EC9064D366D}" type="slidenum">
              <a:rPr lang="en-US" smtClean="0"/>
              <a:t>‹#›</a:t>
            </a:fld>
            <a:endParaRPr lang="en-US"/>
          </a:p>
        </p:txBody>
      </p:sp>
    </p:spTree>
    <p:extLst>
      <p:ext uri="{BB962C8B-B14F-4D97-AF65-F5344CB8AC3E}">
        <p14:creationId xmlns:p14="http://schemas.microsoft.com/office/powerpoint/2010/main" val="959286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973538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1D28E1EB-4E28-414A-A083-0654610BADF9}" type="datetimeFigureOut">
              <a:rPr lang="en-US" smtClean="0"/>
              <a:t>9/21/2023</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05AC7603-6363-481D-82BD-5EC9064D366D}" type="slidenum">
              <a:rPr lang="en-US" smtClean="0"/>
              <a:t>‹#›</a:t>
            </a:fld>
            <a:endParaRPr lang="en-US"/>
          </a:p>
        </p:txBody>
      </p:sp>
    </p:spTree>
    <p:extLst>
      <p:ext uri="{BB962C8B-B14F-4D97-AF65-F5344CB8AC3E}">
        <p14:creationId xmlns:p14="http://schemas.microsoft.com/office/powerpoint/2010/main" val="418886181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2C0DC26-5D78-6140-BF89-41378C4365C1}"/>
              </a:ext>
            </a:extLst>
          </p:cNvPr>
          <p:cNvSpPr/>
          <p:nvPr/>
        </p:nvSpPr>
        <p:spPr>
          <a:xfrm>
            <a:off x="98853" y="86497"/>
            <a:ext cx="11998411" cy="6685005"/>
          </a:xfrm>
          <a:prstGeom prst="rect">
            <a:avLst/>
          </a:prstGeom>
          <a:noFill/>
          <a:ln w="28575">
            <a:solidFill>
              <a:srgbClr val="46B0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picture containing text, clipart&#10;&#10;Description automatically generated">
            <a:extLst>
              <a:ext uri="{FF2B5EF4-FFF2-40B4-BE49-F238E27FC236}">
                <a16:creationId xmlns:a16="http://schemas.microsoft.com/office/drawing/2014/main" id="{C5EF86C0-A360-484B-B595-7CC69137B538}"/>
              </a:ext>
            </a:extLst>
          </p:cNvPr>
          <p:cNvPicPr>
            <a:picLocks noChangeAspect="1"/>
          </p:cNvPicPr>
          <p:nvPr/>
        </p:nvPicPr>
        <p:blipFill rotWithShape="1">
          <a:blip r:embed="rId5"/>
          <a:srcRect t="12813" r="7454"/>
          <a:stretch/>
        </p:blipFill>
        <p:spPr>
          <a:xfrm>
            <a:off x="10718090" y="127821"/>
            <a:ext cx="1336257" cy="540774"/>
          </a:xfrm>
          <a:prstGeom prst="rect">
            <a:avLst/>
          </a:prstGeom>
        </p:spPr>
      </p:pic>
    </p:spTree>
    <p:extLst>
      <p:ext uri="{BB962C8B-B14F-4D97-AF65-F5344CB8AC3E}">
        <p14:creationId xmlns:p14="http://schemas.microsoft.com/office/powerpoint/2010/main" val="1405507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AC32A-9E6D-F24A-4891-2F124110F77A}"/>
              </a:ext>
            </a:extLst>
          </p:cNvPr>
          <p:cNvSpPr>
            <a:spLocks noGrp="1"/>
          </p:cNvSpPr>
          <p:nvPr>
            <p:ph type="ctrTitle"/>
          </p:nvPr>
        </p:nvSpPr>
        <p:spPr>
          <a:xfrm>
            <a:off x="1524000" y="1773526"/>
            <a:ext cx="9144000" cy="2387600"/>
          </a:xfrm>
        </p:spPr>
        <p:txBody>
          <a:bodyPr/>
          <a:lstStyle/>
          <a:p>
            <a:r>
              <a:rPr lang="en-US" sz="2800" b="1" dirty="0">
                <a:solidFill>
                  <a:schemeClr val="accent1"/>
                </a:solidFill>
                <a:effectLst/>
                <a:latin typeface="Times New Roman" panose="02020603050405020304" pitchFamily="18" charset="0"/>
                <a:ea typeface="Arial" panose="020B0604020202020204" pitchFamily="34" charset="0"/>
                <a:cs typeface="Times New Roman" panose="02020603050405020304" pitchFamily="18" charset="0"/>
              </a:rPr>
              <a:t>UNIT </a:t>
            </a:r>
            <a:r>
              <a:rPr lang="en-US" sz="2800" b="1">
                <a:solidFill>
                  <a:schemeClr val="accent1"/>
                </a:solidFill>
                <a:effectLst/>
                <a:latin typeface="Times New Roman" panose="02020603050405020304" pitchFamily="18" charset="0"/>
                <a:ea typeface="Arial" panose="020B0604020202020204" pitchFamily="34" charset="0"/>
                <a:cs typeface="Times New Roman" panose="02020603050405020304" pitchFamily="18" charset="0"/>
              </a:rPr>
              <a:t>1 </a:t>
            </a:r>
            <a:br>
              <a:rPr lang="en-US" sz="2800" b="1">
                <a:solidFill>
                  <a:schemeClr val="accent1"/>
                </a:solidFill>
                <a:effectLst/>
                <a:latin typeface="Times New Roman" panose="02020603050405020304" pitchFamily="18" charset="0"/>
                <a:ea typeface="Arial" panose="020B0604020202020204" pitchFamily="34" charset="0"/>
                <a:cs typeface="Times New Roman" panose="02020603050405020304" pitchFamily="18" charset="0"/>
              </a:rPr>
            </a:br>
            <a:br>
              <a:rPr lang="en-US" sz="2800" b="1">
                <a:solidFill>
                  <a:schemeClr val="accent1"/>
                </a:solidFill>
                <a:effectLst/>
                <a:latin typeface="Times New Roman" panose="02020603050405020304" pitchFamily="18" charset="0"/>
                <a:ea typeface="Arial" panose="020B0604020202020204" pitchFamily="34" charset="0"/>
                <a:cs typeface="Times New Roman" panose="02020603050405020304" pitchFamily="18" charset="0"/>
              </a:rPr>
            </a:br>
            <a:r>
              <a:rPr lang="en-US" sz="2800" b="1">
                <a:solidFill>
                  <a:schemeClr val="accent1"/>
                </a:solidFill>
                <a:effectLst/>
                <a:latin typeface="Times New Roman" panose="02020603050405020304" pitchFamily="18" charset="0"/>
                <a:ea typeface="Arial" panose="020B0604020202020204" pitchFamily="34" charset="0"/>
                <a:cs typeface="Times New Roman" panose="02020603050405020304" pitchFamily="18" charset="0"/>
              </a:rPr>
              <a:t>INTRODUCTION</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Tree>
    <p:extLst>
      <p:ext uri="{BB962C8B-B14F-4D97-AF65-F5344CB8AC3E}">
        <p14:creationId xmlns:p14="http://schemas.microsoft.com/office/powerpoint/2010/main" val="2086987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2AAAB8-7B2E-42E5-6EF2-EAC49E790F15}"/>
              </a:ext>
            </a:extLst>
          </p:cNvPr>
          <p:cNvPicPr>
            <a:picLocks noChangeAspect="1"/>
          </p:cNvPicPr>
          <p:nvPr/>
        </p:nvPicPr>
        <p:blipFill>
          <a:blip r:embed="rId2"/>
          <a:stretch>
            <a:fillRect/>
          </a:stretch>
        </p:blipFill>
        <p:spPr>
          <a:xfrm>
            <a:off x="1297248" y="665017"/>
            <a:ext cx="9597504" cy="5763491"/>
          </a:xfrm>
          <a:prstGeom prst="rect">
            <a:avLst/>
          </a:prstGeom>
        </p:spPr>
      </p:pic>
    </p:spTree>
    <p:extLst>
      <p:ext uri="{BB962C8B-B14F-4D97-AF65-F5344CB8AC3E}">
        <p14:creationId xmlns:p14="http://schemas.microsoft.com/office/powerpoint/2010/main" val="25850153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1BC3C20-F1D2-4E49-93A6-D6D64192FE56}"/>
              </a:ext>
            </a:extLst>
          </p:cNvPr>
          <p:cNvPicPr>
            <a:picLocks noChangeAspect="1"/>
          </p:cNvPicPr>
          <p:nvPr/>
        </p:nvPicPr>
        <p:blipFill>
          <a:blip r:embed="rId2"/>
          <a:stretch>
            <a:fillRect/>
          </a:stretch>
        </p:blipFill>
        <p:spPr>
          <a:xfrm>
            <a:off x="931678" y="484909"/>
            <a:ext cx="10109522" cy="5888182"/>
          </a:xfrm>
          <a:prstGeom prst="rect">
            <a:avLst/>
          </a:prstGeom>
        </p:spPr>
      </p:pic>
    </p:spTree>
    <p:extLst>
      <p:ext uri="{BB962C8B-B14F-4D97-AF65-F5344CB8AC3E}">
        <p14:creationId xmlns:p14="http://schemas.microsoft.com/office/powerpoint/2010/main" val="1130038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93C8789-FF69-0B4E-F098-A88859C20294}"/>
              </a:ext>
            </a:extLst>
          </p:cNvPr>
          <p:cNvPicPr>
            <a:picLocks noChangeAspect="1"/>
          </p:cNvPicPr>
          <p:nvPr/>
        </p:nvPicPr>
        <p:blipFill>
          <a:blip r:embed="rId2"/>
          <a:stretch>
            <a:fillRect/>
          </a:stretch>
        </p:blipFill>
        <p:spPr>
          <a:xfrm>
            <a:off x="1274618" y="668185"/>
            <a:ext cx="9199664" cy="5521630"/>
          </a:xfrm>
          <a:prstGeom prst="rect">
            <a:avLst/>
          </a:prstGeom>
        </p:spPr>
      </p:pic>
    </p:spTree>
    <p:extLst>
      <p:ext uri="{BB962C8B-B14F-4D97-AF65-F5344CB8AC3E}">
        <p14:creationId xmlns:p14="http://schemas.microsoft.com/office/powerpoint/2010/main" val="317809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F0ED4E-F179-12FC-5E73-591C922C523C}"/>
              </a:ext>
            </a:extLst>
          </p:cNvPr>
          <p:cNvPicPr>
            <a:picLocks noChangeAspect="1"/>
          </p:cNvPicPr>
          <p:nvPr/>
        </p:nvPicPr>
        <p:blipFill>
          <a:blip r:embed="rId2"/>
          <a:stretch>
            <a:fillRect/>
          </a:stretch>
        </p:blipFill>
        <p:spPr>
          <a:xfrm>
            <a:off x="734290" y="568743"/>
            <a:ext cx="10265413" cy="6123002"/>
          </a:xfrm>
          <a:prstGeom prst="rect">
            <a:avLst/>
          </a:prstGeom>
        </p:spPr>
      </p:pic>
    </p:spTree>
    <p:extLst>
      <p:ext uri="{BB962C8B-B14F-4D97-AF65-F5344CB8AC3E}">
        <p14:creationId xmlns:p14="http://schemas.microsoft.com/office/powerpoint/2010/main" val="2536586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E60738-EADE-ABBE-31C9-51851E4CBC05}"/>
              </a:ext>
            </a:extLst>
          </p:cNvPr>
          <p:cNvPicPr>
            <a:picLocks noChangeAspect="1"/>
          </p:cNvPicPr>
          <p:nvPr/>
        </p:nvPicPr>
        <p:blipFill>
          <a:blip r:embed="rId2"/>
          <a:stretch>
            <a:fillRect/>
          </a:stretch>
        </p:blipFill>
        <p:spPr>
          <a:xfrm>
            <a:off x="688981" y="643435"/>
            <a:ext cx="10062146" cy="5571130"/>
          </a:xfrm>
          <a:prstGeom prst="rect">
            <a:avLst/>
          </a:prstGeom>
        </p:spPr>
      </p:pic>
    </p:spTree>
    <p:extLst>
      <p:ext uri="{BB962C8B-B14F-4D97-AF65-F5344CB8AC3E}">
        <p14:creationId xmlns:p14="http://schemas.microsoft.com/office/powerpoint/2010/main" val="30245337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F12766-761C-1FAC-6ABB-F598C7038010}"/>
              </a:ext>
            </a:extLst>
          </p:cNvPr>
          <p:cNvPicPr>
            <a:picLocks noChangeAspect="1"/>
          </p:cNvPicPr>
          <p:nvPr/>
        </p:nvPicPr>
        <p:blipFill>
          <a:blip r:embed="rId2"/>
          <a:stretch>
            <a:fillRect/>
          </a:stretch>
        </p:blipFill>
        <p:spPr>
          <a:xfrm>
            <a:off x="826062" y="337181"/>
            <a:ext cx="10539876" cy="6183637"/>
          </a:xfrm>
          <a:prstGeom prst="rect">
            <a:avLst/>
          </a:prstGeom>
        </p:spPr>
      </p:pic>
    </p:spTree>
    <p:extLst>
      <p:ext uri="{BB962C8B-B14F-4D97-AF65-F5344CB8AC3E}">
        <p14:creationId xmlns:p14="http://schemas.microsoft.com/office/powerpoint/2010/main" val="42907870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5D68A9-62A6-3DB3-B854-93F625FF753A}"/>
              </a:ext>
            </a:extLst>
          </p:cNvPr>
          <p:cNvPicPr>
            <a:picLocks noChangeAspect="1"/>
          </p:cNvPicPr>
          <p:nvPr/>
        </p:nvPicPr>
        <p:blipFill>
          <a:blip r:embed="rId2"/>
          <a:stretch>
            <a:fillRect/>
          </a:stretch>
        </p:blipFill>
        <p:spPr>
          <a:xfrm>
            <a:off x="692727" y="654494"/>
            <a:ext cx="10460304" cy="5746924"/>
          </a:xfrm>
          <a:prstGeom prst="rect">
            <a:avLst/>
          </a:prstGeom>
        </p:spPr>
      </p:pic>
    </p:spTree>
    <p:extLst>
      <p:ext uri="{BB962C8B-B14F-4D97-AF65-F5344CB8AC3E}">
        <p14:creationId xmlns:p14="http://schemas.microsoft.com/office/powerpoint/2010/main" val="4161879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3F44491-58AD-E4CF-7E7A-EBFBEC3FC1F8}"/>
              </a:ext>
            </a:extLst>
          </p:cNvPr>
          <p:cNvPicPr>
            <a:picLocks noChangeAspect="1"/>
          </p:cNvPicPr>
          <p:nvPr/>
        </p:nvPicPr>
        <p:blipFill>
          <a:blip r:embed="rId2"/>
          <a:stretch>
            <a:fillRect/>
          </a:stretch>
        </p:blipFill>
        <p:spPr>
          <a:xfrm>
            <a:off x="439316" y="568037"/>
            <a:ext cx="10949120" cy="5954502"/>
          </a:xfrm>
          <a:prstGeom prst="rect">
            <a:avLst/>
          </a:prstGeom>
        </p:spPr>
      </p:pic>
    </p:spTree>
    <p:extLst>
      <p:ext uri="{BB962C8B-B14F-4D97-AF65-F5344CB8AC3E}">
        <p14:creationId xmlns:p14="http://schemas.microsoft.com/office/powerpoint/2010/main" val="1427348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84B3CD0-FE3C-5538-F245-E0A5B06E5017}"/>
              </a:ext>
            </a:extLst>
          </p:cNvPr>
          <p:cNvPicPr>
            <a:picLocks noChangeAspect="1"/>
          </p:cNvPicPr>
          <p:nvPr/>
        </p:nvPicPr>
        <p:blipFill>
          <a:blip r:embed="rId2"/>
          <a:stretch>
            <a:fillRect/>
          </a:stretch>
        </p:blipFill>
        <p:spPr>
          <a:xfrm>
            <a:off x="775854" y="724084"/>
            <a:ext cx="9989127" cy="5409832"/>
          </a:xfrm>
          <a:prstGeom prst="rect">
            <a:avLst/>
          </a:prstGeom>
        </p:spPr>
      </p:pic>
    </p:spTree>
    <p:extLst>
      <p:ext uri="{BB962C8B-B14F-4D97-AF65-F5344CB8AC3E}">
        <p14:creationId xmlns:p14="http://schemas.microsoft.com/office/powerpoint/2010/main" val="29876925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B8E1BBA-AA1C-6A7A-90C3-B786D1D052FE}"/>
              </a:ext>
            </a:extLst>
          </p:cNvPr>
          <p:cNvPicPr>
            <a:picLocks noChangeAspect="1"/>
          </p:cNvPicPr>
          <p:nvPr/>
        </p:nvPicPr>
        <p:blipFill>
          <a:blip r:embed="rId2"/>
          <a:stretch>
            <a:fillRect/>
          </a:stretch>
        </p:blipFill>
        <p:spPr>
          <a:xfrm>
            <a:off x="692728" y="513097"/>
            <a:ext cx="10155382" cy="5831805"/>
          </a:xfrm>
          <a:prstGeom prst="rect">
            <a:avLst/>
          </a:prstGeom>
        </p:spPr>
      </p:pic>
    </p:spTree>
    <p:extLst>
      <p:ext uri="{BB962C8B-B14F-4D97-AF65-F5344CB8AC3E}">
        <p14:creationId xmlns:p14="http://schemas.microsoft.com/office/powerpoint/2010/main" val="1004406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FDB2583-E895-D405-13F2-30EAF3BE284C}"/>
              </a:ext>
            </a:extLst>
          </p:cNvPr>
          <p:cNvSpPr txBox="1"/>
          <p:nvPr/>
        </p:nvSpPr>
        <p:spPr>
          <a:xfrm>
            <a:off x="498764" y="290945"/>
            <a:ext cx="6068291" cy="584775"/>
          </a:xfrm>
          <a:prstGeom prst="rect">
            <a:avLst/>
          </a:prstGeom>
          <a:noFill/>
        </p:spPr>
        <p:txBody>
          <a:bodyPr wrap="square" rtlCol="0">
            <a:spAutoFit/>
          </a:bodyPr>
          <a:lstStyle/>
          <a:p>
            <a:r>
              <a:rPr lang="en-US" sz="3200" b="1" dirty="0">
                <a:solidFill>
                  <a:schemeClr val="accent1"/>
                </a:solidFill>
              </a:rPr>
              <a:t>History of AI</a:t>
            </a:r>
          </a:p>
        </p:txBody>
      </p:sp>
      <p:cxnSp>
        <p:nvCxnSpPr>
          <p:cNvPr id="14" name="Straight Arrow Connector 13">
            <a:extLst>
              <a:ext uri="{FF2B5EF4-FFF2-40B4-BE49-F238E27FC236}">
                <a16:creationId xmlns:a16="http://schemas.microsoft.com/office/drawing/2014/main" id="{296D6F5C-3DF4-D832-658E-5B748A45B6BF}"/>
              </a:ext>
            </a:extLst>
          </p:cNvPr>
          <p:cNvCxnSpPr>
            <a:cxnSpLocks/>
          </p:cNvCxnSpPr>
          <p:nvPr/>
        </p:nvCxnSpPr>
        <p:spPr>
          <a:xfrm flipH="1">
            <a:off x="3103419" y="4225636"/>
            <a:ext cx="665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63B5EC02-74F9-A911-2D20-891AB5E1B0D4}"/>
              </a:ext>
            </a:extLst>
          </p:cNvPr>
          <p:cNvPicPr>
            <a:picLocks noChangeAspect="1"/>
          </p:cNvPicPr>
          <p:nvPr/>
        </p:nvPicPr>
        <p:blipFill>
          <a:blip r:embed="rId2"/>
          <a:stretch>
            <a:fillRect/>
          </a:stretch>
        </p:blipFill>
        <p:spPr>
          <a:xfrm>
            <a:off x="1219201" y="1707139"/>
            <a:ext cx="9205912" cy="4056352"/>
          </a:xfrm>
          <a:prstGeom prst="rect">
            <a:avLst/>
          </a:prstGeom>
        </p:spPr>
      </p:pic>
    </p:spTree>
    <p:extLst>
      <p:ext uri="{BB962C8B-B14F-4D97-AF65-F5344CB8AC3E}">
        <p14:creationId xmlns:p14="http://schemas.microsoft.com/office/powerpoint/2010/main" val="30163717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E2B7965-E327-984B-2277-63BD9539D860}"/>
              </a:ext>
            </a:extLst>
          </p:cNvPr>
          <p:cNvPicPr>
            <a:picLocks noChangeAspect="1"/>
          </p:cNvPicPr>
          <p:nvPr/>
        </p:nvPicPr>
        <p:blipFill>
          <a:blip r:embed="rId2"/>
          <a:stretch>
            <a:fillRect/>
          </a:stretch>
        </p:blipFill>
        <p:spPr>
          <a:xfrm>
            <a:off x="775855" y="856016"/>
            <a:ext cx="9926965" cy="5437039"/>
          </a:xfrm>
          <a:prstGeom prst="rect">
            <a:avLst/>
          </a:prstGeom>
        </p:spPr>
      </p:pic>
    </p:spTree>
    <p:extLst>
      <p:ext uri="{BB962C8B-B14F-4D97-AF65-F5344CB8AC3E}">
        <p14:creationId xmlns:p14="http://schemas.microsoft.com/office/powerpoint/2010/main" val="16645249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B9ABFD-D2D1-E896-F526-623CDCA75635}"/>
              </a:ext>
            </a:extLst>
          </p:cNvPr>
          <p:cNvPicPr>
            <a:picLocks noChangeAspect="1"/>
          </p:cNvPicPr>
          <p:nvPr/>
        </p:nvPicPr>
        <p:blipFill>
          <a:blip r:embed="rId2"/>
          <a:stretch>
            <a:fillRect/>
          </a:stretch>
        </p:blipFill>
        <p:spPr>
          <a:xfrm>
            <a:off x="1122218" y="906188"/>
            <a:ext cx="9628909" cy="5203667"/>
          </a:xfrm>
          <a:prstGeom prst="rect">
            <a:avLst/>
          </a:prstGeom>
        </p:spPr>
      </p:pic>
    </p:spTree>
    <p:extLst>
      <p:ext uri="{BB962C8B-B14F-4D97-AF65-F5344CB8AC3E}">
        <p14:creationId xmlns:p14="http://schemas.microsoft.com/office/powerpoint/2010/main" val="7640099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70742F5-99FF-3E0B-C48B-A05D9FEC0D5F}"/>
              </a:ext>
            </a:extLst>
          </p:cNvPr>
          <p:cNvPicPr>
            <a:picLocks noChangeAspect="1"/>
          </p:cNvPicPr>
          <p:nvPr/>
        </p:nvPicPr>
        <p:blipFill>
          <a:blip r:embed="rId2"/>
          <a:stretch>
            <a:fillRect/>
          </a:stretch>
        </p:blipFill>
        <p:spPr>
          <a:xfrm>
            <a:off x="585181" y="817418"/>
            <a:ext cx="10824220" cy="5558394"/>
          </a:xfrm>
          <a:prstGeom prst="rect">
            <a:avLst/>
          </a:prstGeom>
        </p:spPr>
      </p:pic>
    </p:spTree>
    <p:extLst>
      <p:ext uri="{BB962C8B-B14F-4D97-AF65-F5344CB8AC3E}">
        <p14:creationId xmlns:p14="http://schemas.microsoft.com/office/powerpoint/2010/main" val="41160548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1892E04-7A12-0645-4747-21E0701664BA}"/>
              </a:ext>
            </a:extLst>
          </p:cNvPr>
          <p:cNvPicPr>
            <a:picLocks noChangeAspect="1"/>
          </p:cNvPicPr>
          <p:nvPr/>
        </p:nvPicPr>
        <p:blipFill>
          <a:blip r:embed="rId2"/>
          <a:stretch>
            <a:fillRect/>
          </a:stretch>
        </p:blipFill>
        <p:spPr>
          <a:xfrm>
            <a:off x="705310" y="734290"/>
            <a:ext cx="10781380" cy="5699537"/>
          </a:xfrm>
          <a:prstGeom prst="rect">
            <a:avLst/>
          </a:prstGeom>
        </p:spPr>
      </p:pic>
    </p:spTree>
    <p:extLst>
      <p:ext uri="{BB962C8B-B14F-4D97-AF65-F5344CB8AC3E}">
        <p14:creationId xmlns:p14="http://schemas.microsoft.com/office/powerpoint/2010/main" val="42563679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FA31EC0-EB3D-CCF5-6F43-D96D93825F04}"/>
              </a:ext>
            </a:extLst>
          </p:cNvPr>
          <p:cNvPicPr>
            <a:picLocks noChangeAspect="1"/>
          </p:cNvPicPr>
          <p:nvPr/>
        </p:nvPicPr>
        <p:blipFill>
          <a:blip r:embed="rId2"/>
          <a:stretch>
            <a:fillRect/>
          </a:stretch>
        </p:blipFill>
        <p:spPr>
          <a:xfrm>
            <a:off x="1316181" y="729508"/>
            <a:ext cx="9559637" cy="5814621"/>
          </a:xfrm>
          <a:prstGeom prst="rect">
            <a:avLst/>
          </a:prstGeom>
        </p:spPr>
      </p:pic>
    </p:spTree>
    <p:extLst>
      <p:ext uri="{BB962C8B-B14F-4D97-AF65-F5344CB8AC3E}">
        <p14:creationId xmlns:p14="http://schemas.microsoft.com/office/powerpoint/2010/main" val="2951445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7C65B8-73D9-270C-7E8F-DCC9F82ED904}"/>
              </a:ext>
            </a:extLst>
          </p:cNvPr>
          <p:cNvPicPr>
            <a:picLocks noChangeAspect="1"/>
          </p:cNvPicPr>
          <p:nvPr/>
        </p:nvPicPr>
        <p:blipFill>
          <a:blip r:embed="rId2"/>
          <a:stretch>
            <a:fillRect/>
          </a:stretch>
        </p:blipFill>
        <p:spPr>
          <a:xfrm>
            <a:off x="858982" y="270993"/>
            <a:ext cx="9540372" cy="6060534"/>
          </a:xfrm>
          <a:prstGeom prst="rect">
            <a:avLst/>
          </a:prstGeom>
        </p:spPr>
      </p:pic>
    </p:spTree>
    <p:extLst>
      <p:ext uri="{BB962C8B-B14F-4D97-AF65-F5344CB8AC3E}">
        <p14:creationId xmlns:p14="http://schemas.microsoft.com/office/powerpoint/2010/main" val="2594918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25B8A1-A0F7-1050-91B3-09234E8E2D52}"/>
              </a:ext>
            </a:extLst>
          </p:cNvPr>
          <p:cNvSpPr txBox="1"/>
          <p:nvPr/>
        </p:nvSpPr>
        <p:spPr>
          <a:xfrm>
            <a:off x="471055" y="418006"/>
            <a:ext cx="6096000" cy="369332"/>
          </a:xfrm>
          <a:prstGeom prst="rect">
            <a:avLst/>
          </a:prstGeom>
          <a:noFill/>
        </p:spPr>
        <p:txBody>
          <a:bodyPr wrap="square">
            <a:spAutoFit/>
          </a:bodyPr>
          <a:lstStyle/>
          <a:p>
            <a:r>
              <a:rPr lang="en-US" b="1" dirty="0">
                <a:solidFill>
                  <a:schemeClr val="accent1"/>
                </a:solidFill>
              </a:rPr>
              <a:t>Introduction to Intelligent Agents</a:t>
            </a:r>
          </a:p>
        </p:txBody>
      </p:sp>
      <p:sp>
        <p:nvSpPr>
          <p:cNvPr id="5" name="TextBox 4">
            <a:extLst>
              <a:ext uri="{FF2B5EF4-FFF2-40B4-BE49-F238E27FC236}">
                <a16:creationId xmlns:a16="http://schemas.microsoft.com/office/drawing/2014/main" id="{01741429-51FC-24AF-0F60-6D3C2BABA360}"/>
              </a:ext>
            </a:extLst>
          </p:cNvPr>
          <p:cNvSpPr txBox="1"/>
          <p:nvPr/>
        </p:nvSpPr>
        <p:spPr>
          <a:xfrm>
            <a:off x="471055" y="972648"/>
            <a:ext cx="11055927" cy="2862322"/>
          </a:xfrm>
          <a:prstGeom prst="rect">
            <a:avLst/>
          </a:prstGeom>
          <a:noFill/>
        </p:spPr>
        <p:txBody>
          <a:bodyPr wrap="square">
            <a:spAutoFit/>
          </a:bodyPr>
          <a:lstStyle/>
          <a:p>
            <a:pPr algn="just"/>
            <a:r>
              <a:rPr lang="en-US" dirty="0"/>
              <a:t>Intelligent Agents can be any entity or object like human beings, software, or machines. </a:t>
            </a:r>
          </a:p>
          <a:p>
            <a:pPr algn="just"/>
            <a:endParaRPr lang="en-US" dirty="0"/>
          </a:p>
          <a:p>
            <a:pPr algn="just"/>
            <a:r>
              <a:rPr lang="en-US" dirty="0"/>
              <a:t>These agents can make decisions based on the inputs from the environment using its sensors and act on the environment using actuators. </a:t>
            </a:r>
          </a:p>
          <a:p>
            <a:pPr algn="just"/>
            <a:endParaRPr lang="en-US" dirty="0"/>
          </a:p>
          <a:p>
            <a:pPr algn="just"/>
            <a:r>
              <a:rPr lang="en-US" dirty="0"/>
              <a:t>AI-Enabled agents collect information from the environment using sensors like cameras, microphones, or other sensing devices. Then, the agents perform some real-time computation on the input and deliver output using actuators like screens or speakers. </a:t>
            </a:r>
          </a:p>
          <a:p>
            <a:pPr algn="just"/>
            <a:endParaRPr lang="en-US" dirty="0"/>
          </a:p>
          <a:p>
            <a:pPr algn="just"/>
            <a:r>
              <a:rPr lang="en-US" dirty="0"/>
              <a:t>These agents have abilities like Real-Time problem-solving, Error or Success rate analysis, and information retrieval.</a:t>
            </a:r>
          </a:p>
        </p:txBody>
      </p:sp>
      <p:sp>
        <p:nvSpPr>
          <p:cNvPr id="13" name="TextBox 12">
            <a:extLst>
              <a:ext uri="{FF2B5EF4-FFF2-40B4-BE49-F238E27FC236}">
                <a16:creationId xmlns:a16="http://schemas.microsoft.com/office/drawing/2014/main" id="{FEEF7E64-A4ED-4FF9-1163-9BD0F0CBD3CE}"/>
              </a:ext>
            </a:extLst>
          </p:cNvPr>
          <p:cNvSpPr txBox="1"/>
          <p:nvPr/>
        </p:nvSpPr>
        <p:spPr>
          <a:xfrm>
            <a:off x="997527" y="4962022"/>
            <a:ext cx="6096000" cy="923330"/>
          </a:xfrm>
          <a:prstGeom prst="rect">
            <a:avLst/>
          </a:prstGeom>
          <a:noFill/>
        </p:spPr>
        <p:txBody>
          <a:bodyPr wrap="square">
            <a:spAutoFit/>
          </a:bodyPr>
          <a:lstStyle/>
          <a:p>
            <a:pPr marL="342900" indent="-342900">
              <a:buAutoNum type="arabicPeriod"/>
            </a:pPr>
            <a:r>
              <a:rPr lang="en-US" dirty="0"/>
              <a:t>High Performance</a:t>
            </a:r>
          </a:p>
          <a:p>
            <a:pPr marL="342900" indent="-342900">
              <a:buAutoNum type="arabicPeriod"/>
            </a:pPr>
            <a:r>
              <a:rPr lang="en-US" dirty="0"/>
              <a:t>Optimized Result</a:t>
            </a:r>
          </a:p>
          <a:p>
            <a:pPr marL="342900" indent="-342900">
              <a:buAutoNum type="arabicPeriod"/>
            </a:pPr>
            <a:r>
              <a:rPr lang="en-US"/>
              <a:t>Rational Action</a:t>
            </a:r>
            <a:endParaRPr lang="en-US" dirty="0"/>
          </a:p>
        </p:txBody>
      </p:sp>
      <p:sp>
        <p:nvSpPr>
          <p:cNvPr id="14" name="TextBox 13">
            <a:extLst>
              <a:ext uri="{FF2B5EF4-FFF2-40B4-BE49-F238E27FC236}">
                <a16:creationId xmlns:a16="http://schemas.microsoft.com/office/drawing/2014/main" id="{DD17683B-B5E2-F610-AA90-48D8D0A635A6}"/>
              </a:ext>
            </a:extLst>
          </p:cNvPr>
          <p:cNvSpPr txBox="1"/>
          <p:nvPr/>
        </p:nvSpPr>
        <p:spPr>
          <a:xfrm>
            <a:off x="443346" y="4213830"/>
            <a:ext cx="6096000" cy="369332"/>
          </a:xfrm>
          <a:prstGeom prst="rect">
            <a:avLst/>
          </a:prstGeom>
          <a:noFill/>
        </p:spPr>
        <p:txBody>
          <a:bodyPr wrap="square">
            <a:spAutoFit/>
          </a:bodyPr>
          <a:lstStyle/>
          <a:p>
            <a:r>
              <a:rPr lang="en-US" b="1" dirty="0">
                <a:solidFill>
                  <a:schemeClr val="accent1"/>
                </a:solidFill>
              </a:rPr>
              <a:t>Goals of Intelligent Agents</a:t>
            </a:r>
          </a:p>
        </p:txBody>
      </p:sp>
    </p:spTree>
    <p:extLst>
      <p:ext uri="{BB962C8B-B14F-4D97-AF65-F5344CB8AC3E}">
        <p14:creationId xmlns:p14="http://schemas.microsoft.com/office/powerpoint/2010/main" val="5212680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8961F7F-A48D-889A-9EDA-982255689FC5}"/>
              </a:ext>
            </a:extLst>
          </p:cNvPr>
          <p:cNvSpPr txBox="1"/>
          <p:nvPr/>
        </p:nvSpPr>
        <p:spPr>
          <a:xfrm>
            <a:off x="651163" y="708952"/>
            <a:ext cx="6096000" cy="369332"/>
          </a:xfrm>
          <a:prstGeom prst="rect">
            <a:avLst/>
          </a:prstGeom>
          <a:noFill/>
        </p:spPr>
        <p:txBody>
          <a:bodyPr wrap="square">
            <a:spAutoFit/>
          </a:bodyPr>
          <a:lstStyle/>
          <a:p>
            <a:r>
              <a:rPr lang="en-US" b="1" dirty="0">
                <a:solidFill>
                  <a:schemeClr val="accent1"/>
                </a:solidFill>
              </a:rPr>
              <a:t>Three Forms of Intelligent Agent</a:t>
            </a:r>
          </a:p>
        </p:txBody>
      </p:sp>
      <p:sp>
        <p:nvSpPr>
          <p:cNvPr id="7" name="TextBox 6">
            <a:extLst>
              <a:ext uri="{FF2B5EF4-FFF2-40B4-BE49-F238E27FC236}">
                <a16:creationId xmlns:a16="http://schemas.microsoft.com/office/drawing/2014/main" id="{4EDC689B-B7B3-1AF3-E665-8E376B3ECE5F}"/>
              </a:ext>
            </a:extLst>
          </p:cNvPr>
          <p:cNvSpPr txBox="1"/>
          <p:nvPr/>
        </p:nvSpPr>
        <p:spPr>
          <a:xfrm>
            <a:off x="1094509" y="1637299"/>
            <a:ext cx="6096000" cy="923330"/>
          </a:xfrm>
          <a:prstGeom prst="rect">
            <a:avLst/>
          </a:prstGeom>
          <a:noFill/>
        </p:spPr>
        <p:txBody>
          <a:bodyPr wrap="square">
            <a:spAutoFit/>
          </a:bodyPr>
          <a:lstStyle/>
          <a:p>
            <a:pPr marL="285750" indent="-285750">
              <a:buFont typeface="Arial" panose="020B0604020202020204" pitchFamily="34" charset="0"/>
              <a:buChar char="•"/>
            </a:pPr>
            <a:r>
              <a:rPr lang="en-US" b="1" dirty="0"/>
              <a:t>Human-Agent</a:t>
            </a:r>
          </a:p>
          <a:p>
            <a:pPr marL="285750" indent="-285750">
              <a:buFont typeface="Arial" panose="020B0604020202020204" pitchFamily="34" charset="0"/>
              <a:buChar char="•"/>
            </a:pPr>
            <a:r>
              <a:rPr lang="en-US" b="1" dirty="0"/>
              <a:t>Robotic Agent</a:t>
            </a:r>
          </a:p>
          <a:p>
            <a:pPr marL="285750" indent="-285750">
              <a:buFont typeface="Arial" panose="020B0604020202020204" pitchFamily="34" charset="0"/>
              <a:buChar char="•"/>
            </a:pPr>
            <a:r>
              <a:rPr lang="en-US" b="1" dirty="0"/>
              <a:t>Software Agent</a:t>
            </a:r>
            <a:endParaRPr lang="en-US" dirty="0"/>
          </a:p>
        </p:txBody>
      </p:sp>
    </p:spTree>
    <p:extLst>
      <p:ext uri="{BB962C8B-B14F-4D97-AF65-F5344CB8AC3E}">
        <p14:creationId xmlns:p14="http://schemas.microsoft.com/office/powerpoint/2010/main" val="33641585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80474D-D1AA-5E26-D09F-0DEECCE41B0A}"/>
              </a:ext>
            </a:extLst>
          </p:cNvPr>
          <p:cNvSpPr txBox="1"/>
          <p:nvPr/>
        </p:nvSpPr>
        <p:spPr>
          <a:xfrm>
            <a:off x="318654" y="764877"/>
            <a:ext cx="11360728" cy="2308324"/>
          </a:xfrm>
          <a:prstGeom prst="rect">
            <a:avLst/>
          </a:prstGeom>
          <a:noFill/>
        </p:spPr>
        <p:txBody>
          <a:bodyPr wrap="square">
            <a:spAutoFit/>
          </a:bodyPr>
          <a:lstStyle/>
          <a:p>
            <a:r>
              <a:rPr lang="en-US" dirty="0"/>
              <a:t>1</a:t>
            </a:r>
            <a:r>
              <a:rPr lang="en-US" b="1" dirty="0">
                <a:solidFill>
                  <a:schemeClr val="accent1"/>
                </a:solidFill>
              </a:rPr>
              <a:t>. Human-Agent: </a:t>
            </a:r>
            <a:r>
              <a:rPr lang="en-US" dirty="0"/>
              <a:t>A Human-Agent use Eyes, Nose, Tongue, and other sensory organs as sensors to percept information from the environment and uses limbs and vocal tract as actuators to perform an action based on the information</a:t>
            </a:r>
          </a:p>
          <a:p>
            <a:endParaRPr lang="en-US" dirty="0"/>
          </a:p>
          <a:p>
            <a:r>
              <a:rPr lang="en-US" dirty="0"/>
              <a:t>2. </a:t>
            </a:r>
            <a:r>
              <a:rPr lang="en-US" b="1" dirty="0">
                <a:solidFill>
                  <a:schemeClr val="accent1"/>
                </a:solidFill>
              </a:rPr>
              <a:t>Robotic Agent: </a:t>
            </a:r>
            <a:r>
              <a:rPr lang="en-US" dirty="0"/>
              <a:t>Robotics Agent uses cameras and infrared radars as sensors to record information from the Environment. It uses reflex motors as actuators to deliver output back to the environment.</a:t>
            </a:r>
          </a:p>
          <a:p>
            <a:endParaRPr lang="en-US" dirty="0"/>
          </a:p>
          <a:p>
            <a:r>
              <a:rPr lang="en-US" dirty="0"/>
              <a:t>3. </a:t>
            </a:r>
            <a:r>
              <a:rPr lang="en-US" b="1" dirty="0">
                <a:solidFill>
                  <a:schemeClr val="accent1"/>
                </a:solidFill>
              </a:rPr>
              <a:t>Software Agent: </a:t>
            </a:r>
            <a:r>
              <a:rPr lang="en-US" dirty="0"/>
              <a:t>Software Agents use keypad strokes, audio commands as input sensors, and display screens as actuators.</a:t>
            </a:r>
          </a:p>
        </p:txBody>
      </p:sp>
      <p:sp>
        <p:nvSpPr>
          <p:cNvPr id="7" name="TextBox 6">
            <a:extLst>
              <a:ext uri="{FF2B5EF4-FFF2-40B4-BE49-F238E27FC236}">
                <a16:creationId xmlns:a16="http://schemas.microsoft.com/office/drawing/2014/main" id="{B04DC0B7-32AD-9A4D-B42F-F981C99E69F8}"/>
              </a:ext>
            </a:extLst>
          </p:cNvPr>
          <p:cNvSpPr txBox="1"/>
          <p:nvPr/>
        </p:nvSpPr>
        <p:spPr>
          <a:xfrm>
            <a:off x="318654" y="3327645"/>
            <a:ext cx="11665528" cy="923330"/>
          </a:xfrm>
          <a:prstGeom prst="rect">
            <a:avLst/>
          </a:prstGeom>
          <a:noFill/>
        </p:spPr>
        <p:txBody>
          <a:bodyPr wrap="square">
            <a:spAutoFit/>
          </a:bodyPr>
          <a:lstStyle/>
          <a:p>
            <a:r>
              <a:rPr lang="en-US" b="1" dirty="0">
                <a:solidFill>
                  <a:schemeClr val="accent1"/>
                </a:solidFill>
              </a:rPr>
              <a:t>For Example– </a:t>
            </a:r>
            <a:r>
              <a:rPr lang="en-US" dirty="0"/>
              <a:t>AI-based intelligent assistants like Siri and Alexa. They use voice sensors to request the user’s request and search for the relevant information in secondary sources without human intervention, and actuators like their voice or text module relay information to the environment.</a:t>
            </a:r>
          </a:p>
        </p:txBody>
      </p:sp>
      <p:pic>
        <p:nvPicPr>
          <p:cNvPr id="11" name="Picture 10">
            <a:extLst>
              <a:ext uri="{FF2B5EF4-FFF2-40B4-BE49-F238E27FC236}">
                <a16:creationId xmlns:a16="http://schemas.microsoft.com/office/drawing/2014/main" id="{983ABDD1-57A9-8386-C16C-7328C4328F9A}"/>
              </a:ext>
            </a:extLst>
          </p:cNvPr>
          <p:cNvPicPr>
            <a:picLocks noChangeAspect="1"/>
          </p:cNvPicPr>
          <p:nvPr/>
        </p:nvPicPr>
        <p:blipFill>
          <a:blip r:embed="rId2"/>
          <a:stretch>
            <a:fillRect/>
          </a:stretch>
        </p:blipFill>
        <p:spPr>
          <a:xfrm>
            <a:off x="2806342" y="4505419"/>
            <a:ext cx="6052842" cy="1926771"/>
          </a:xfrm>
          <a:prstGeom prst="rect">
            <a:avLst/>
          </a:prstGeom>
        </p:spPr>
      </p:pic>
    </p:spTree>
    <p:extLst>
      <p:ext uri="{BB962C8B-B14F-4D97-AF65-F5344CB8AC3E}">
        <p14:creationId xmlns:p14="http://schemas.microsoft.com/office/powerpoint/2010/main" val="22650652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966D5D-4F4A-CF5C-B134-3516016ECF59}"/>
              </a:ext>
            </a:extLst>
          </p:cNvPr>
          <p:cNvSpPr txBox="1"/>
          <p:nvPr/>
        </p:nvSpPr>
        <p:spPr>
          <a:xfrm>
            <a:off x="374073" y="709367"/>
            <a:ext cx="11443854" cy="5243102"/>
          </a:xfrm>
          <a:prstGeom prst="rect">
            <a:avLst/>
          </a:prstGeom>
          <a:noFill/>
        </p:spPr>
        <p:txBody>
          <a:bodyPr wrap="square">
            <a:spAutoFit/>
          </a:bodyPr>
          <a:lstStyle/>
          <a:p>
            <a:r>
              <a:rPr lang="en-US" b="1" dirty="0">
                <a:solidFill>
                  <a:schemeClr val="accent1"/>
                </a:solidFill>
              </a:rPr>
              <a:t>The Functions of an Artificial Intelligence Agent</a:t>
            </a:r>
          </a:p>
          <a:p>
            <a:endParaRPr lang="en-US" dirty="0"/>
          </a:p>
          <a:p>
            <a:r>
              <a:rPr lang="en-US" dirty="0"/>
              <a:t>Artificial Intelligence agents perform these functions continuously:</a:t>
            </a:r>
          </a:p>
          <a:p>
            <a:endParaRPr lang="en-US" dirty="0"/>
          </a:p>
          <a:p>
            <a:pPr marL="285750" indent="-285750">
              <a:lnSpc>
                <a:spcPct val="250000"/>
              </a:lnSpc>
              <a:buFont typeface="Arial" panose="020B0604020202020204" pitchFamily="34" charset="0"/>
              <a:buChar char="•"/>
            </a:pPr>
            <a:r>
              <a:rPr lang="en-US" dirty="0"/>
              <a:t>Perceiving dynamic conditions in the environment</a:t>
            </a:r>
          </a:p>
          <a:p>
            <a:pPr marL="285750" indent="-285750">
              <a:lnSpc>
                <a:spcPct val="250000"/>
              </a:lnSpc>
              <a:buFont typeface="Arial" panose="020B0604020202020204" pitchFamily="34" charset="0"/>
              <a:buChar char="•"/>
            </a:pPr>
            <a:r>
              <a:rPr lang="en-US" dirty="0"/>
              <a:t>Acting to affect conditions in the environment</a:t>
            </a:r>
          </a:p>
          <a:p>
            <a:pPr marL="285750" indent="-285750">
              <a:lnSpc>
                <a:spcPct val="250000"/>
              </a:lnSpc>
              <a:buFont typeface="Arial" panose="020B0604020202020204" pitchFamily="34" charset="0"/>
              <a:buChar char="•"/>
            </a:pPr>
            <a:r>
              <a:rPr lang="en-US" dirty="0"/>
              <a:t>Using reasoning to interpret perceptions</a:t>
            </a:r>
          </a:p>
          <a:p>
            <a:pPr marL="285750" indent="-285750">
              <a:lnSpc>
                <a:spcPct val="250000"/>
              </a:lnSpc>
              <a:buFont typeface="Arial" panose="020B0604020202020204" pitchFamily="34" charset="0"/>
              <a:buChar char="•"/>
            </a:pPr>
            <a:r>
              <a:rPr lang="en-US" dirty="0"/>
              <a:t>Problem-solving</a:t>
            </a:r>
          </a:p>
          <a:p>
            <a:pPr marL="285750" indent="-285750">
              <a:lnSpc>
                <a:spcPct val="250000"/>
              </a:lnSpc>
              <a:buFont typeface="Arial" panose="020B0604020202020204" pitchFamily="34" charset="0"/>
              <a:buChar char="•"/>
            </a:pPr>
            <a:r>
              <a:rPr lang="en-US" dirty="0"/>
              <a:t>Drawing inferences</a:t>
            </a:r>
          </a:p>
          <a:p>
            <a:pPr marL="285750" indent="-285750">
              <a:lnSpc>
                <a:spcPct val="250000"/>
              </a:lnSpc>
              <a:buFont typeface="Arial" panose="020B0604020202020204" pitchFamily="34" charset="0"/>
              <a:buChar char="•"/>
            </a:pPr>
            <a:r>
              <a:rPr lang="en-US" dirty="0"/>
              <a:t>Determining actions and their outcomes</a:t>
            </a:r>
          </a:p>
        </p:txBody>
      </p:sp>
    </p:spTree>
    <p:extLst>
      <p:ext uri="{BB962C8B-B14F-4D97-AF65-F5344CB8AC3E}">
        <p14:creationId xmlns:p14="http://schemas.microsoft.com/office/powerpoint/2010/main" val="3447502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691CE46-14C0-6961-E3A5-F1D2DFF7B6A4}"/>
              </a:ext>
            </a:extLst>
          </p:cNvPr>
          <p:cNvPicPr>
            <a:picLocks noChangeAspect="1"/>
          </p:cNvPicPr>
          <p:nvPr/>
        </p:nvPicPr>
        <p:blipFill>
          <a:blip r:embed="rId2"/>
          <a:stretch>
            <a:fillRect/>
          </a:stretch>
        </p:blipFill>
        <p:spPr>
          <a:xfrm>
            <a:off x="152400" y="912694"/>
            <a:ext cx="5791200" cy="5032611"/>
          </a:xfrm>
          <a:prstGeom prst="rect">
            <a:avLst/>
          </a:prstGeom>
        </p:spPr>
      </p:pic>
      <p:pic>
        <p:nvPicPr>
          <p:cNvPr id="13" name="Picture 12">
            <a:extLst>
              <a:ext uri="{FF2B5EF4-FFF2-40B4-BE49-F238E27FC236}">
                <a16:creationId xmlns:a16="http://schemas.microsoft.com/office/drawing/2014/main" id="{2B179DED-EBC6-478A-B478-272C606A3FF7}"/>
              </a:ext>
            </a:extLst>
          </p:cNvPr>
          <p:cNvPicPr>
            <a:picLocks noChangeAspect="1"/>
          </p:cNvPicPr>
          <p:nvPr/>
        </p:nvPicPr>
        <p:blipFill>
          <a:blip r:embed="rId3"/>
          <a:stretch>
            <a:fillRect/>
          </a:stretch>
        </p:blipFill>
        <p:spPr>
          <a:xfrm>
            <a:off x="6096000" y="1094510"/>
            <a:ext cx="5943600" cy="4850796"/>
          </a:xfrm>
          <a:prstGeom prst="rect">
            <a:avLst/>
          </a:prstGeom>
        </p:spPr>
      </p:pic>
    </p:spTree>
    <p:extLst>
      <p:ext uri="{BB962C8B-B14F-4D97-AF65-F5344CB8AC3E}">
        <p14:creationId xmlns:p14="http://schemas.microsoft.com/office/powerpoint/2010/main" val="8218895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A4EBBEE-BC30-8EC8-49E1-E9D51196A334}"/>
              </a:ext>
            </a:extLst>
          </p:cNvPr>
          <p:cNvSpPr txBox="1"/>
          <p:nvPr/>
        </p:nvSpPr>
        <p:spPr>
          <a:xfrm>
            <a:off x="498763" y="376443"/>
            <a:ext cx="6096000" cy="369332"/>
          </a:xfrm>
          <a:prstGeom prst="rect">
            <a:avLst/>
          </a:prstGeom>
          <a:noFill/>
        </p:spPr>
        <p:txBody>
          <a:bodyPr wrap="square">
            <a:spAutoFit/>
          </a:bodyPr>
          <a:lstStyle/>
          <a:p>
            <a:r>
              <a:rPr lang="en-US" b="1" dirty="0">
                <a:solidFill>
                  <a:schemeClr val="accent1"/>
                </a:solidFill>
              </a:rPr>
              <a:t>The Structure of Agents in Artificial Intelligence</a:t>
            </a:r>
          </a:p>
        </p:txBody>
      </p:sp>
      <p:sp>
        <p:nvSpPr>
          <p:cNvPr id="5" name="TextBox 4">
            <a:extLst>
              <a:ext uri="{FF2B5EF4-FFF2-40B4-BE49-F238E27FC236}">
                <a16:creationId xmlns:a16="http://schemas.microsoft.com/office/drawing/2014/main" id="{D1E0422E-12E7-0BA1-286B-7B36C8EDCAA7}"/>
              </a:ext>
            </a:extLst>
          </p:cNvPr>
          <p:cNvSpPr txBox="1"/>
          <p:nvPr/>
        </p:nvSpPr>
        <p:spPr>
          <a:xfrm>
            <a:off x="332509" y="849246"/>
            <a:ext cx="11083637" cy="5632311"/>
          </a:xfrm>
          <a:prstGeom prst="rect">
            <a:avLst/>
          </a:prstGeom>
          <a:noFill/>
        </p:spPr>
        <p:txBody>
          <a:bodyPr wrap="square">
            <a:spAutoFit/>
          </a:bodyPr>
          <a:lstStyle/>
          <a:p>
            <a:r>
              <a:rPr lang="en-US" dirty="0"/>
              <a:t>Agents in Artificial Intelligence follow this simple structural formula:</a:t>
            </a:r>
          </a:p>
          <a:p>
            <a:endParaRPr lang="en-US" dirty="0"/>
          </a:p>
          <a:p>
            <a:r>
              <a:rPr lang="en-US" b="1" dirty="0"/>
              <a:t>Architecture + Agent Program = Agent</a:t>
            </a:r>
          </a:p>
          <a:p>
            <a:endParaRPr lang="en-US" dirty="0"/>
          </a:p>
          <a:p>
            <a:r>
              <a:rPr lang="en-US" dirty="0"/>
              <a:t>These are the terms most associated with agent structure:</a:t>
            </a:r>
          </a:p>
          <a:p>
            <a:endParaRPr lang="en-US" dirty="0"/>
          </a:p>
          <a:p>
            <a:pPr marL="285750" indent="-285750">
              <a:lnSpc>
                <a:spcPct val="150000"/>
              </a:lnSpc>
              <a:buFont typeface="Arial" panose="020B0604020202020204" pitchFamily="34" charset="0"/>
              <a:buChar char="•"/>
            </a:pPr>
            <a:r>
              <a:rPr lang="en-US" dirty="0"/>
              <a:t>Architecture: This is the machinery or platform that executes the agent.</a:t>
            </a:r>
          </a:p>
          <a:p>
            <a:pPr marL="285750" indent="-285750">
              <a:lnSpc>
                <a:spcPct val="150000"/>
              </a:lnSpc>
              <a:buFont typeface="Arial" panose="020B0604020202020204" pitchFamily="34" charset="0"/>
              <a:buChar char="•"/>
            </a:pPr>
            <a:r>
              <a:rPr lang="en-US" dirty="0"/>
              <a:t>Agent Function: The agent function maps a precept to the Action, represented by the following formula: f:P* - A</a:t>
            </a:r>
          </a:p>
          <a:p>
            <a:pPr marL="285750" indent="-285750">
              <a:lnSpc>
                <a:spcPct val="150000"/>
              </a:lnSpc>
              <a:buFont typeface="Arial" panose="020B0604020202020204" pitchFamily="34" charset="0"/>
              <a:buChar char="•"/>
            </a:pPr>
            <a:r>
              <a:rPr lang="en-US" dirty="0"/>
              <a:t>Agent Program: The agent program is an implementation of the agent function. The agent program produces function f by executing on the physical architecture.</a:t>
            </a:r>
          </a:p>
          <a:p>
            <a:pPr marL="285750" indent="-285750">
              <a:lnSpc>
                <a:spcPct val="150000"/>
              </a:lnSpc>
              <a:buFont typeface="Arial" panose="020B0604020202020204" pitchFamily="34" charset="0"/>
              <a:buChar char="•"/>
            </a:pPr>
            <a:r>
              <a:rPr lang="en-US" dirty="0"/>
              <a:t>Many AI Agents use the PEAS model in their structure. PEAS is an acronym for Performance Measure, Environment, Actuators, and Sensors. For instance, take a vacuum cleaner.</a:t>
            </a:r>
          </a:p>
          <a:p>
            <a:endParaRPr lang="en-US" dirty="0"/>
          </a:p>
          <a:p>
            <a:pPr marL="2571750" lvl="5" indent="-285750">
              <a:buFont typeface="Wingdings" panose="05000000000000000000" pitchFamily="2" charset="2"/>
              <a:buChar char="Ø"/>
            </a:pPr>
            <a:r>
              <a:rPr lang="en-US" dirty="0"/>
              <a:t>Performance: Cleanliness and efficiency</a:t>
            </a:r>
          </a:p>
          <a:p>
            <a:pPr marL="2571750" lvl="5" indent="-285750">
              <a:buFont typeface="Wingdings" panose="05000000000000000000" pitchFamily="2" charset="2"/>
              <a:buChar char="Ø"/>
            </a:pPr>
            <a:r>
              <a:rPr lang="en-US" dirty="0"/>
              <a:t>Environment: Rug, hardwood floor, living room</a:t>
            </a:r>
          </a:p>
          <a:p>
            <a:pPr marL="2571750" lvl="5" indent="-285750">
              <a:buFont typeface="Wingdings" panose="05000000000000000000" pitchFamily="2" charset="2"/>
              <a:buChar char="Ø"/>
            </a:pPr>
            <a:r>
              <a:rPr lang="en-US" dirty="0"/>
              <a:t>Actuator: Brushes, wheels, vacuum bag</a:t>
            </a:r>
          </a:p>
          <a:p>
            <a:pPr marL="2571750" lvl="5" indent="-285750">
              <a:buFont typeface="Wingdings" panose="05000000000000000000" pitchFamily="2" charset="2"/>
              <a:buChar char="Ø"/>
            </a:pPr>
            <a:r>
              <a:rPr lang="en-US" dirty="0"/>
              <a:t>Sensors: Dirt detection sensor, bump sensor</a:t>
            </a:r>
          </a:p>
        </p:txBody>
      </p:sp>
    </p:spTree>
    <p:extLst>
      <p:ext uri="{BB962C8B-B14F-4D97-AF65-F5344CB8AC3E}">
        <p14:creationId xmlns:p14="http://schemas.microsoft.com/office/powerpoint/2010/main" val="25536240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C2C66DB-14D6-7396-BCF4-B78019A03CC2}"/>
              </a:ext>
            </a:extLst>
          </p:cNvPr>
          <p:cNvSpPr txBox="1"/>
          <p:nvPr/>
        </p:nvSpPr>
        <p:spPr>
          <a:xfrm>
            <a:off x="277090" y="362589"/>
            <a:ext cx="6096000" cy="369332"/>
          </a:xfrm>
          <a:prstGeom prst="rect">
            <a:avLst/>
          </a:prstGeom>
          <a:noFill/>
        </p:spPr>
        <p:txBody>
          <a:bodyPr wrap="square">
            <a:spAutoFit/>
          </a:bodyPr>
          <a:lstStyle/>
          <a:p>
            <a:r>
              <a:rPr lang="en-US" b="1" dirty="0">
                <a:solidFill>
                  <a:schemeClr val="accent1"/>
                </a:solidFill>
              </a:rPr>
              <a:t>Types and Rules of Intelligent Agents</a:t>
            </a:r>
          </a:p>
        </p:txBody>
      </p:sp>
      <p:sp>
        <p:nvSpPr>
          <p:cNvPr id="7" name="TextBox 6">
            <a:extLst>
              <a:ext uri="{FF2B5EF4-FFF2-40B4-BE49-F238E27FC236}">
                <a16:creationId xmlns:a16="http://schemas.microsoft.com/office/drawing/2014/main" id="{2A57BCAA-8CC5-B5EC-0F0B-B2446B393F69}"/>
              </a:ext>
            </a:extLst>
          </p:cNvPr>
          <p:cNvSpPr txBox="1"/>
          <p:nvPr/>
        </p:nvSpPr>
        <p:spPr>
          <a:xfrm>
            <a:off x="277090" y="1013799"/>
            <a:ext cx="11263746" cy="369332"/>
          </a:xfrm>
          <a:prstGeom prst="rect">
            <a:avLst/>
          </a:prstGeom>
          <a:noFill/>
        </p:spPr>
        <p:txBody>
          <a:bodyPr wrap="square">
            <a:spAutoFit/>
          </a:bodyPr>
          <a:lstStyle/>
          <a:p>
            <a:r>
              <a:rPr lang="en-US" dirty="0"/>
              <a:t>These Agents are classified into five types based on their capability range and extent of intelligence.</a:t>
            </a:r>
          </a:p>
        </p:txBody>
      </p:sp>
      <p:pic>
        <p:nvPicPr>
          <p:cNvPr id="11" name="Picture 10">
            <a:extLst>
              <a:ext uri="{FF2B5EF4-FFF2-40B4-BE49-F238E27FC236}">
                <a16:creationId xmlns:a16="http://schemas.microsoft.com/office/drawing/2014/main" id="{F22C28EC-9012-DFBB-438F-80087F6EEFE3}"/>
              </a:ext>
            </a:extLst>
          </p:cNvPr>
          <p:cNvPicPr>
            <a:picLocks noChangeAspect="1"/>
          </p:cNvPicPr>
          <p:nvPr/>
        </p:nvPicPr>
        <p:blipFill>
          <a:blip r:embed="rId2"/>
          <a:stretch>
            <a:fillRect/>
          </a:stretch>
        </p:blipFill>
        <p:spPr>
          <a:xfrm>
            <a:off x="3619837" y="2004085"/>
            <a:ext cx="4952326" cy="4041321"/>
          </a:xfrm>
          <a:prstGeom prst="rect">
            <a:avLst/>
          </a:prstGeom>
        </p:spPr>
      </p:pic>
    </p:spTree>
    <p:extLst>
      <p:ext uri="{BB962C8B-B14F-4D97-AF65-F5344CB8AC3E}">
        <p14:creationId xmlns:p14="http://schemas.microsoft.com/office/powerpoint/2010/main" val="9112483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DDAB985-56F7-57B9-EB1E-2F67844AE62A}"/>
              </a:ext>
            </a:extLst>
          </p:cNvPr>
          <p:cNvSpPr txBox="1"/>
          <p:nvPr/>
        </p:nvSpPr>
        <p:spPr>
          <a:xfrm>
            <a:off x="256309" y="1221985"/>
            <a:ext cx="11679381" cy="3693319"/>
          </a:xfrm>
          <a:prstGeom prst="rect">
            <a:avLst/>
          </a:prstGeom>
          <a:noFill/>
        </p:spPr>
        <p:txBody>
          <a:bodyPr wrap="square">
            <a:spAutoFit/>
          </a:bodyPr>
          <a:lstStyle/>
          <a:p>
            <a:pPr marL="342900" indent="-342900">
              <a:buAutoNum type="arabicPeriod"/>
            </a:pPr>
            <a:r>
              <a:rPr lang="en-US" b="1" dirty="0">
                <a:solidFill>
                  <a:schemeClr val="accent1"/>
                </a:solidFill>
              </a:rPr>
              <a:t>Simple Reflex Agents</a:t>
            </a:r>
          </a:p>
          <a:p>
            <a:endParaRPr lang="en-US" b="1" dirty="0">
              <a:solidFill>
                <a:schemeClr val="accent1"/>
              </a:solidFill>
            </a:endParaRPr>
          </a:p>
          <a:p>
            <a:pPr marL="285750" indent="-285750">
              <a:buFont typeface="Arial" panose="020B0604020202020204" pitchFamily="34" charset="0"/>
              <a:buChar char="•"/>
            </a:pPr>
            <a:r>
              <a:rPr lang="en-US" dirty="0"/>
              <a:t>They are the basic form of agents and function only in the current state.</a:t>
            </a:r>
          </a:p>
          <a:p>
            <a:endParaRPr lang="en-US" dirty="0"/>
          </a:p>
          <a:p>
            <a:pPr marL="285750" indent="-285750">
              <a:buFont typeface="Arial" panose="020B0604020202020204" pitchFamily="34" charset="0"/>
              <a:buChar char="•"/>
            </a:pPr>
            <a:r>
              <a:rPr lang="en-US" dirty="0"/>
              <a:t> They have very low intelligence capability as they can’t store past state.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These types of agents respond to events based on pre-defined rules, which are pre-programmed.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They perform well only when the environment is fully observable.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Thus, these agents are helpful only in a limited number of cases, like a smart thermostat.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Simple Reflex Agents hold a static table from where they fetch all the pre-defined rules for acting.</a:t>
            </a:r>
          </a:p>
        </p:txBody>
      </p:sp>
    </p:spTree>
    <p:extLst>
      <p:ext uri="{BB962C8B-B14F-4D97-AF65-F5344CB8AC3E}">
        <p14:creationId xmlns:p14="http://schemas.microsoft.com/office/powerpoint/2010/main" val="41227436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AFB87C8-8CDE-EB3F-B548-C0D81EDA41D0}"/>
              </a:ext>
            </a:extLst>
          </p:cNvPr>
          <p:cNvSpPr txBox="1"/>
          <p:nvPr/>
        </p:nvSpPr>
        <p:spPr>
          <a:xfrm>
            <a:off x="692726" y="861813"/>
            <a:ext cx="11083637" cy="3970318"/>
          </a:xfrm>
          <a:prstGeom prst="rect">
            <a:avLst/>
          </a:prstGeom>
          <a:noFill/>
        </p:spPr>
        <p:txBody>
          <a:bodyPr wrap="square">
            <a:spAutoFit/>
          </a:bodyPr>
          <a:lstStyle/>
          <a:p>
            <a:r>
              <a:rPr lang="en-US" dirty="0"/>
              <a:t>2. </a:t>
            </a:r>
            <a:r>
              <a:rPr lang="en-US" b="1" dirty="0">
                <a:solidFill>
                  <a:schemeClr val="accent1"/>
                </a:solidFill>
              </a:rPr>
              <a:t>Model-Based Agents</a:t>
            </a:r>
          </a:p>
          <a:p>
            <a:endParaRPr lang="en-US" b="1" dirty="0">
              <a:solidFill>
                <a:schemeClr val="accent1"/>
              </a:solidFill>
            </a:endParaRPr>
          </a:p>
          <a:p>
            <a:pPr marL="285750" indent="-285750">
              <a:buFont typeface="Arial" panose="020B0604020202020204" pitchFamily="34" charset="0"/>
              <a:buChar char="•"/>
            </a:pPr>
            <a:r>
              <a:rPr lang="en-US" dirty="0"/>
              <a:t>It is an advanced version of the Simple Reflex agent.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Like Simple Reflex Agents, it can also respond to events based on pre-defined conditions; on top of that, it can store the internal state (past information) based on previous events.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Model-Based Agents update the internal state at each step.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These internal states aid agents in handling the partially observable environment.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It relies on both the internal state and current percept to perform any action.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it is almost impossible to find the exact state when dealing with a partially observable environment.</a:t>
            </a:r>
          </a:p>
        </p:txBody>
      </p:sp>
    </p:spTree>
    <p:extLst>
      <p:ext uri="{BB962C8B-B14F-4D97-AF65-F5344CB8AC3E}">
        <p14:creationId xmlns:p14="http://schemas.microsoft.com/office/powerpoint/2010/main" val="16718479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E67AAA8-BF40-401A-1D8D-8CDAFAAA51A6}"/>
              </a:ext>
            </a:extLst>
          </p:cNvPr>
          <p:cNvSpPr txBox="1"/>
          <p:nvPr/>
        </p:nvSpPr>
        <p:spPr>
          <a:xfrm>
            <a:off x="484909" y="1120676"/>
            <a:ext cx="11568546" cy="3139321"/>
          </a:xfrm>
          <a:prstGeom prst="rect">
            <a:avLst/>
          </a:prstGeom>
          <a:noFill/>
        </p:spPr>
        <p:txBody>
          <a:bodyPr wrap="square">
            <a:spAutoFit/>
          </a:bodyPr>
          <a:lstStyle/>
          <a:p>
            <a:r>
              <a:rPr lang="en-US" b="1" dirty="0">
                <a:solidFill>
                  <a:schemeClr val="accent1"/>
                </a:solidFill>
              </a:rPr>
              <a:t>3. Goal-Based Agents</a:t>
            </a:r>
          </a:p>
          <a:p>
            <a:endParaRPr lang="en-US" b="1" dirty="0">
              <a:solidFill>
                <a:schemeClr val="accent1"/>
              </a:solidFill>
            </a:endParaRPr>
          </a:p>
          <a:p>
            <a:pPr marL="285750" indent="-285750">
              <a:buFont typeface="Arial" panose="020B0604020202020204" pitchFamily="34" charset="0"/>
              <a:buChar char="•"/>
            </a:pPr>
            <a:r>
              <a:rPr lang="en-US" dirty="0"/>
              <a:t>These agents’ actions depend on the distance from their goal (Desired Situation).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actions are intended to reduce the distance between the current and desired states.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To attain its goal, it uses the search and planning algorithm.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One drawback of Goal-Based Agents is that they don’t always select the most optimized path to reach the final goal.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shortfall can be overcome by using Utility Agent. </a:t>
            </a:r>
          </a:p>
        </p:txBody>
      </p:sp>
    </p:spTree>
    <p:extLst>
      <p:ext uri="{BB962C8B-B14F-4D97-AF65-F5344CB8AC3E}">
        <p14:creationId xmlns:p14="http://schemas.microsoft.com/office/powerpoint/2010/main" val="20214402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125563-EEF9-96A3-D2BA-6CC845174DF2}"/>
              </a:ext>
            </a:extLst>
          </p:cNvPr>
          <p:cNvSpPr txBox="1"/>
          <p:nvPr/>
        </p:nvSpPr>
        <p:spPr>
          <a:xfrm>
            <a:off x="360219" y="473425"/>
            <a:ext cx="6096000" cy="369332"/>
          </a:xfrm>
          <a:prstGeom prst="rect">
            <a:avLst/>
          </a:prstGeom>
          <a:noFill/>
        </p:spPr>
        <p:txBody>
          <a:bodyPr wrap="square">
            <a:spAutoFit/>
          </a:bodyPr>
          <a:lstStyle/>
          <a:p>
            <a:r>
              <a:rPr lang="en-US" b="1" dirty="0">
                <a:solidFill>
                  <a:schemeClr val="accent1"/>
                </a:solidFill>
              </a:rPr>
              <a:t>4. Utility Agents</a:t>
            </a:r>
          </a:p>
        </p:txBody>
      </p:sp>
      <p:sp>
        <p:nvSpPr>
          <p:cNvPr id="5" name="TextBox 4">
            <a:extLst>
              <a:ext uri="{FF2B5EF4-FFF2-40B4-BE49-F238E27FC236}">
                <a16:creationId xmlns:a16="http://schemas.microsoft.com/office/drawing/2014/main" id="{94F88216-1CED-3BCE-7FAF-488CCD4EB349}"/>
              </a:ext>
            </a:extLst>
          </p:cNvPr>
          <p:cNvSpPr txBox="1"/>
          <p:nvPr/>
        </p:nvSpPr>
        <p:spPr>
          <a:xfrm>
            <a:off x="360219" y="1277265"/>
            <a:ext cx="11665526" cy="2308324"/>
          </a:xfrm>
          <a:prstGeom prst="rect">
            <a:avLst/>
          </a:prstGeom>
          <a:noFill/>
        </p:spPr>
        <p:txBody>
          <a:bodyPr wrap="square">
            <a:spAutoFit/>
          </a:bodyPr>
          <a:lstStyle/>
          <a:p>
            <a:pPr marL="285750" indent="-285750">
              <a:buFont typeface="Arial" panose="020B0604020202020204" pitchFamily="34" charset="0"/>
              <a:buChar char="•"/>
            </a:pPr>
            <a:r>
              <a:rPr lang="en-US" dirty="0"/>
              <a:t>The action taken by these agents depends on the end objective, so they are called Utility Agents.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Utility Agents are used when there are multiple solutions to a problem, and the best possible alternative must be chosen.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alternative chosen is based on each state’s utility.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Then, they perform a cost-benefit analysis of each solution and select one to achieve the minimum cost goal.</a:t>
            </a:r>
          </a:p>
        </p:txBody>
      </p:sp>
    </p:spTree>
    <p:extLst>
      <p:ext uri="{BB962C8B-B14F-4D97-AF65-F5344CB8AC3E}">
        <p14:creationId xmlns:p14="http://schemas.microsoft.com/office/powerpoint/2010/main" val="12202306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AC9233-5386-9E9E-6A64-D8025329762B}"/>
              </a:ext>
            </a:extLst>
          </p:cNvPr>
          <p:cNvSpPr txBox="1"/>
          <p:nvPr/>
        </p:nvSpPr>
        <p:spPr>
          <a:xfrm>
            <a:off x="595746" y="751206"/>
            <a:ext cx="11249890" cy="4801314"/>
          </a:xfrm>
          <a:prstGeom prst="rect">
            <a:avLst/>
          </a:prstGeom>
          <a:noFill/>
        </p:spPr>
        <p:txBody>
          <a:bodyPr wrap="square">
            <a:spAutoFit/>
          </a:bodyPr>
          <a:lstStyle/>
          <a:p>
            <a:r>
              <a:rPr lang="en-US" b="1" dirty="0">
                <a:solidFill>
                  <a:schemeClr val="accent1"/>
                </a:solidFill>
              </a:rPr>
              <a:t>5. Learning Agents</a:t>
            </a:r>
          </a:p>
          <a:p>
            <a:endParaRPr lang="en-US" b="1" dirty="0">
              <a:solidFill>
                <a:schemeClr val="accent1"/>
              </a:solidFill>
            </a:endParaRPr>
          </a:p>
          <a:p>
            <a:r>
              <a:rPr lang="en-US" dirty="0"/>
              <a:t>Learning Agents have learning abilities to learn from their past experiences. </a:t>
            </a:r>
          </a:p>
          <a:p>
            <a:endParaRPr lang="en-US" dirty="0"/>
          </a:p>
          <a:p>
            <a:r>
              <a:rPr lang="en-US" dirty="0"/>
              <a:t>These agents can start from scratch and, over time, acquire significant knowledge from their environment. </a:t>
            </a:r>
          </a:p>
          <a:p>
            <a:endParaRPr lang="en-US" dirty="0"/>
          </a:p>
          <a:p>
            <a:r>
              <a:rPr lang="en-US" dirty="0"/>
              <a:t>The learning agents have four major components which enable them to learn from their experience.</a:t>
            </a:r>
          </a:p>
          <a:p>
            <a:endParaRPr lang="en-US" dirty="0"/>
          </a:p>
          <a:p>
            <a:r>
              <a:rPr lang="en-US" b="1" dirty="0">
                <a:solidFill>
                  <a:schemeClr val="accent1"/>
                </a:solidFill>
              </a:rPr>
              <a:t>Critic:</a:t>
            </a:r>
            <a:r>
              <a:rPr lang="en-US" dirty="0"/>
              <a:t> The Critic evaluates how well the agent performs vis-à-vis the set performance benchmark.</a:t>
            </a:r>
          </a:p>
          <a:p>
            <a:endParaRPr lang="en-US" dirty="0"/>
          </a:p>
          <a:p>
            <a:r>
              <a:rPr lang="en-US" b="1" dirty="0">
                <a:solidFill>
                  <a:schemeClr val="accent1"/>
                </a:solidFill>
              </a:rPr>
              <a:t>Learning Elements: </a:t>
            </a:r>
            <a:r>
              <a:rPr lang="en-US" dirty="0"/>
              <a:t>It takes input from the Critic and helps the Agent improve performance by learning from the environment.</a:t>
            </a:r>
          </a:p>
          <a:p>
            <a:endParaRPr lang="en-US" dirty="0"/>
          </a:p>
          <a:p>
            <a:r>
              <a:rPr lang="en-US" b="1" dirty="0">
                <a:solidFill>
                  <a:schemeClr val="accent1"/>
                </a:solidFill>
              </a:rPr>
              <a:t>Performance Element: </a:t>
            </a:r>
            <a:r>
              <a:rPr lang="en-US" dirty="0"/>
              <a:t>This component decides on the action to improve performance.</a:t>
            </a:r>
          </a:p>
          <a:p>
            <a:endParaRPr lang="en-US" dirty="0"/>
          </a:p>
          <a:p>
            <a:r>
              <a:rPr lang="en-US" b="1" dirty="0">
                <a:solidFill>
                  <a:schemeClr val="accent1"/>
                </a:solidFill>
              </a:rPr>
              <a:t>Problem Generator: </a:t>
            </a:r>
            <a:r>
              <a:rPr lang="en-US" dirty="0"/>
              <a:t>The problem Generator takes input from other components and suggests actions resulting in a better experience.</a:t>
            </a:r>
          </a:p>
        </p:txBody>
      </p:sp>
    </p:spTree>
    <p:extLst>
      <p:ext uri="{BB962C8B-B14F-4D97-AF65-F5344CB8AC3E}">
        <p14:creationId xmlns:p14="http://schemas.microsoft.com/office/powerpoint/2010/main" val="12159208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DA29B0D-6552-B9DF-F6DD-CD9FB9D66B30}"/>
              </a:ext>
            </a:extLst>
          </p:cNvPr>
          <p:cNvSpPr txBox="1"/>
          <p:nvPr/>
        </p:nvSpPr>
        <p:spPr>
          <a:xfrm>
            <a:off x="401781" y="764968"/>
            <a:ext cx="11416145" cy="3477875"/>
          </a:xfrm>
          <a:prstGeom prst="rect">
            <a:avLst/>
          </a:prstGeom>
          <a:noFill/>
        </p:spPr>
        <p:txBody>
          <a:bodyPr wrap="square">
            <a:spAutoFit/>
          </a:bodyPr>
          <a:lstStyle/>
          <a:p>
            <a:r>
              <a:rPr lang="en-US" sz="2000" b="1" dirty="0">
                <a:solidFill>
                  <a:schemeClr val="accent1"/>
                </a:solidFill>
              </a:rPr>
              <a:t>Rules</a:t>
            </a:r>
          </a:p>
          <a:p>
            <a:endParaRPr lang="en-US" sz="2000" b="1" dirty="0">
              <a:solidFill>
                <a:schemeClr val="accent1"/>
              </a:solidFill>
            </a:endParaRPr>
          </a:p>
          <a:p>
            <a:r>
              <a:rPr lang="en-US" sz="2000" dirty="0"/>
              <a:t>There are a few rules agents must follow to be termed Intelligent Agents.</a:t>
            </a:r>
          </a:p>
          <a:p>
            <a:endParaRPr lang="en-US" sz="2000" dirty="0"/>
          </a:p>
          <a:p>
            <a:r>
              <a:rPr lang="en-US" sz="2000" b="1" dirty="0">
                <a:solidFill>
                  <a:schemeClr val="accent1"/>
                </a:solidFill>
              </a:rPr>
              <a:t>Rule 1: </a:t>
            </a:r>
            <a:r>
              <a:rPr lang="en-US" sz="2000" dirty="0"/>
              <a:t>The Agent must be able to percept information from the environment using its sensors.</a:t>
            </a:r>
          </a:p>
          <a:p>
            <a:endParaRPr lang="en-US" sz="2000" dirty="0"/>
          </a:p>
          <a:p>
            <a:r>
              <a:rPr lang="en-US" sz="2000" b="1" dirty="0">
                <a:solidFill>
                  <a:schemeClr val="accent1"/>
                </a:solidFill>
              </a:rPr>
              <a:t>Rule 2: </a:t>
            </a:r>
            <a:r>
              <a:rPr lang="en-US" sz="2000" dirty="0"/>
              <a:t>The inputs or observations collected from the environment should be used to make decisions.</a:t>
            </a:r>
          </a:p>
          <a:p>
            <a:endParaRPr lang="en-US" sz="2000" dirty="0"/>
          </a:p>
          <a:p>
            <a:r>
              <a:rPr lang="en-US" sz="2000" b="1" dirty="0">
                <a:solidFill>
                  <a:schemeClr val="accent1"/>
                </a:solidFill>
              </a:rPr>
              <a:t>Rule 3:</a:t>
            </a:r>
            <a:r>
              <a:rPr lang="en-US" sz="2000" dirty="0"/>
              <a:t> The decision so made from the observation should result in some tangible action.</a:t>
            </a:r>
          </a:p>
          <a:p>
            <a:endParaRPr lang="en-US" sz="2000" dirty="0"/>
          </a:p>
          <a:p>
            <a:r>
              <a:rPr lang="en-US" sz="2000" b="1" dirty="0">
                <a:solidFill>
                  <a:schemeClr val="accent1"/>
                </a:solidFill>
              </a:rPr>
              <a:t>Rule 4:</a:t>
            </a:r>
            <a:r>
              <a:rPr lang="en-US" sz="2000" dirty="0"/>
              <a:t> The action taken should be rational.</a:t>
            </a:r>
          </a:p>
        </p:txBody>
      </p:sp>
    </p:spTree>
    <p:extLst>
      <p:ext uri="{BB962C8B-B14F-4D97-AF65-F5344CB8AC3E}">
        <p14:creationId xmlns:p14="http://schemas.microsoft.com/office/powerpoint/2010/main" val="41290748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10E1937-0CCB-D6ED-C34A-DC2CEF09825B}"/>
              </a:ext>
            </a:extLst>
          </p:cNvPr>
          <p:cNvSpPr txBox="1"/>
          <p:nvPr/>
        </p:nvSpPr>
        <p:spPr>
          <a:xfrm>
            <a:off x="152400" y="205631"/>
            <a:ext cx="6096000" cy="369332"/>
          </a:xfrm>
          <a:prstGeom prst="rect">
            <a:avLst/>
          </a:prstGeom>
          <a:noFill/>
        </p:spPr>
        <p:txBody>
          <a:bodyPr wrap="square">
            <a:spAutoFit/>
          </a:bodyPr>
          <a:lstStyle/>
          <a:p>
            <a:r>
              <a:rPr lang="en-US" b="1" dirty="0">
                <a:solidFill>
                  <a:schemeClr val="accent1"/>
                </a:solidFill>
              </a:rPr>
              <a:t>Structure of Intelligent Agent</a:t>
            </a:r>
          </a:p>
        </p:txBody>
      </p:sp>
      <p:sp>
        <p:nvSpPr>
          <p:cNvPr id="5" name="TextBox 4">
            <a:extLst>
              <a:ext uri="{FF2B5EF4-FFF2-40B4-BE49-F238E27FC236}">
                <a16:creationId xmlns:a16="http://schemas.microsoft.com/office/drawing/2014/main" id="{1E98C0DE-966A-ECBF-DF56-5D7E52879713}"/>
              </a:ext>
            </a:extLst>
          </p:cNvPr>
          <p:cNvSpPr txBox="1"/>
          <p:nvPr/>
        </p:nvSpPr>
        <p:spPr>
          <a:xfrm>
            <a:off x="263236" y="574963"/>
            <a:ext cx="11651673" cy="6186309"/>
          </a:xfrm>
          <a:prstGeom prst="rect">
            <a:avLst/>
          </a:prstGeom>
          <a:noFill/>
        </p:spPr>
        <p:txBody>
          <a:bodyPr wrap="square">
            <a:spAutoFit/>
          </a:bodyPr>
          <a:lstStyle/>
          <a:p>
            <a:r>
              <a:rPr lang="en-US" dirty="0"/>
              <a:t>The Intelligent Agent structure combines Agent Function, Architecture, and Agent Program.</a:t>
            </a:r>
          </a:p>
          <a:p>
            <a:endParaRPr lang="en-US" dirty="0"/>
          </a:p>
          <a:p>
            <a:pPr algn="ctr"/>
            <a:r>
              <a:rPr lang="en-US" b="1" dirty="0">
                <a:solidFill>
                  <a:schemeClr val="accent1"/>
                </a:solidFill>
              </a:rPr>
              <a:t>Agent = Architecture + Agent Program</a:t>
            </a:r>
          </a:p>
          <a:p>
            <a:endParaRPr lang="en-US" dirty="0"/>
          </a:p>
          <a:p>
            <a:pPr marL="342900" indent="-342900">
              <a:buAutoNum type="arabicPeriod"/>
            </a:pPr>
            <a:r>
              <a:rPr lang="en-US" b="1" dirty="0">
                <a:solidFill>
                  <a:schemeClr val="accent1"/>
                </a:solidFill>
              </a:rPr>
              <a:t>Architecture: </a:t>
            </a:r>
          </a:p>
          <a:p>
            <a:endParaRPr lang="en-US" dirty="0"/>
          </a:p>
          <a:p>
            <a:r>
              <a:rPr lang="en-US" dirty="0"/>
              <a:t>Architecture is the machinery on which the agent executes its action. It is essentially a device with embedded actuators and sensors. </a:t>
            </a:r>
          </a:p>
          <a:p>
            <a:endParaRPr lang="en-US" dirty="0"/>
          </a:p>
          <a:p>
            <a:r>
              <a:rPr lang="en-US" dirty="0"/>
              <a:t>Example: Autonomous cars, which have various motion and GPS sensors attached to them and actuators based on the inputs, aid in actual driving.</a:t>
            </a:r>
          </a:p>
          <a:p>
            <a:endParaRPr lang="en-US" dirty="0"/>
          </a:p>
          <a:p>
            <a:r>
              <a:rPr lang="en-US" b="1" dirty="0">
                <a:solidFill>
                  <a:schemeClr val="accent1"/>
                </a:solidFill>
              </a:rPr>
              <a:t>2. Agent Function:</a:t>
            </a:r>
          </a:p>
          <a:p>
            <a:endParaRPr lang="en-US" dirty="0"/>
          </a:p>
          <a:p>
            <a:r>
              <a:rPr lang="en-US" dirty="0"/>
              <a:t> Agent Function helps in mapping all the information it has gathered from the environment into action</a:t>
            </a:r>
          </a:p>
          <a:p>
            <a:endParaRPr lang="en-US" dirty="0"/>
          </a:p>
          <a:p>
            <a:r>
              <a:rPr lang="en-US" b="1" dirty="0">
                <a:solidFill>
                  <a:schemeClr val="accent1"/>
                </a:solidFill>
              </a:rPr>
              <a:t>3. Agent Program: </a:t>
            </a:r>
          </a:p>
          <a:p>
            <a:endParaRPr lang="en-US" dirty="0"/>
          </a:p>
          <a:p>
            <a:r>
              <a:rPr lang="en-US" dirty="0"/>
              <a:t>The Agent Program performs the execution of the Agent Function. The execution happens on top of Agent Architecture and produces the desired function.</a:t>
            </a:r>
          </a:p>
          <a:p>
            <a:endParaRPr lang="en-US" dirty="0"/>
          </a:p>
          <a:p>
            <a:endParaRPr lang="en-US" dirty="0"/>
          </a:p>
        </p:txBody>
      </p:sp>
    </p:spTree>
    <p:extLst>
      <p:ext uri="{BB962C8B-B14F-4D97-AF65-F5344CB8AC3E}">
        <p14:creationId xmlns:p14="http://schemas.microsoft.com/office/powerpoint/2010/main" val="32105284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5927B61-CCCF-F293-F74C-BA1F8FE101F2}"/>
              </a:ext>
            </a:extLst>
          </p:cNvPr>
          <p:cNvSpPr txBox="1"/>
          <p:nvPr/>
        </p:nvSpPr>
        <p:spPr>
          <a:xfrm>
            <a:off x="685800" y="1471182"/>
            <a:ext cx="10543309" cy="2750112"/>
          </a:xfrm>
          <a:prstGeom prst="rect">
            <a:avLst/>
          </a:prstGeom>
          <a:noFill/>
        </p:spPr>
        <p:txBody>
          <a:bodyPr wrap="square">
            <a:spAutoFit/>
          </a:bodyPr>
          <a:lstStyle/>
          <a:p>
            <a:pPr algn="just">
              <a:lnSpc>
                <a:spcPct val="250000"/>
              </a:lnSpc>
            </a:pPr>
            <a:r>
              <a:rPr lang="en-US" b="1" dirty="0">
                <a:solidFill>
                  <a:schemeClr val="accent1"/>
                </a:solidFill>
              </a:rPr>
              <a:t>The end goal of any agent is to perform tasks that otherwise must be performed by humans. Thus, agents act like intelligent assistants who can enable the automation of repetitive tasks, help in data summarization, learn from the environment, and make recommendations for ­­the right course of action, which will help reach the goal state. </a:t>
            </a:r>
          </a:p>
        </p:txBody>
      </p:sp>
    </p:spTree>
    <p:extLst>
      <p:ext uri="{BB962C8B-B14F-4D97-AF65-F5344CB8AC3E}">
        <p14:creationId xmlns:p14="http://schemas.microsoft.com/office/powerpoint/2010/main" val="60294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8A2E56-D862-DD86-EB71-8A2440E785AA}"/>
              </a:ext>
            </a:extLst>
          </p:cNvPr>
          <p:cNvPicPr>
            <a:picLocks noChangeAspect="1"/>
          </p:cNvPicPr>
          <p:nvPr/>
        </p:nvPicPr>
        <p:blipFill>
          <a:blip r:embed="rId2"/>
          <a:stretch>
            <a:fillRect/>
          </a:stretch>
        </p:blipFill>
        <p:spPr>
          <a:xfrm>
            <a:off x="1149928" y="858982"/>
            <a:ext cx="9504217" cy="5375564"/>
          </a:xfrm>
          <a:prstGeom prst="rect">
            <a:avLst/>
          </a:prstGeom>
        </p:spPr>
      </p:pic>
    </p:spTree>
    <p:extLst>
      <p:ext uri="{BB962C8B-B14F-4D97-AF65-F5344CB8AC3E}">
        <p14:creationId xmlns:p14="http://schemas.microsoft.com/office/powerpoint/2010/main" val="23525976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97DB44-A19C-4EBE-6CD4-A93BD2E7DF0C}"/>
              </a:ext>
            </a:extLst>
          </p:cNvPr>
          <p:cNvSpPr txBox="1"/>
          <p:nvPr/>
        </p:nvSpPr>
        <p:spPr>
          <a:xfrm>
            <a:off x="249381" y="321025"/>
            <a:ext cx="6096000" cy="369332"/>
          </a:xfrm>
          <a:prstGeom prst="rect">
            <a:avLst/>
          </a:prstGeom>
          <a:noFill/>
        </p:spPr>
        <p:txBody>
          <a:bodyPr wrap="square">
            <a:spAutoFit/>
          </a:bodyPr>
          <a:lstStyle/>
          <a:p>
            <a:r>
              <a:rPr lang="en-US" b="1" dirty="0">
                <a:solidFill>
                  <a:schemeClr val="accent1"/>
                </a:solidFill>
              </a:rPr>
              <a:t>PEAS in artificial intelligence</a:t>
            </a:r>
          </a:p>
        </p:txBody>
      </p:sp>
      <p:sp>
        <p:nvSpPr>
          <p:cNvPr id="5" name="TextBox 4">
            <a:extLst>
              <a:ext uri="{FF2B5EF4-FFF2-40B4-BE49-F238E27FC236}">
                <a16:creationId xmlns:a16="http://schemas.microsoft.com/office/drawing/2014/main" id="{BC7F3C56-879F-FE12-897D-017CE4C6DDE2}"/>
              </a:ext>
            </a:extLst>
          </p:cNvPr>
          <p:cNvSpPr txBox="1"/>
          <p:nvPr/>
        </p:nvSpPr>
        <p:spPr>
          <a:xfrm>
            <a:off x="346364" y="751344"/>
            <a:ext cx="11443854" cy="3970318"/>
          </a:xfrm>
          <a:prstGeom prst="rect">
            <a:avLst/>
          </a:prstGeom>
          <a:noFill/>
        </p:spPr>
        <p:txBody>
          <a:bodyPr wrap="square">
            <a:spAutoFit/>
          </a:bodyPr>
          <a:lstStyle/>
          <a:p>
            <a:r>
              <a:rPr lang="en-US" b="1" dirty="0">
                <a:solidFill>
                  <a:schemeClr val="accent1"/>
                </a:solidFill>
              </a:rPr>
              <a:t>PEAS</a:t>
            </a:r>
            <a:r>
              <a:rPr lang="en-US" dirty="0"/>
              <a:t> stands for performance measure, environment, actuators, and sensors. PEAS defines AI models and helps determine the task environment for an intelligent agent.</a:t>
            </a:r>
          </a:p>
          <a:p>
            <a:endParaRPr lang="en-US" dirty="0"/>
          </a:p>
          <a:p>
            <a:r>
              <a:rPr lang="en-US" b="1" dirty="0">
                <a:solidFill>
                  <a:schemeClr val="accent1"/>
                </a:solidFill>
              </a:rPr>
              <a:t>Performance measure:</a:t>
            </a:r>
            <a:r>
              <a:rPr lang="en-US" dirty="0"/>
              <a:t> It defines the success of an agent. It evaluates the criteria that determines whether the system performs well.</a:t>
            </a:r>
          </a:p>
          <a:p>
            <a:endParaRPr lang="en-US" dirty="0"/>
          </a:p>
          <a:p>
            <a:r>
              <a:rPr lang="en-US" b="1" dirty="0">
                <a:solidFill>
                  <a:schemeClr val="accent1"/>
                </a:solidFill>
              </a:rPr>
              <a:t>Environment:</a:t>
            </a:r>
            <a:r>
              <a:rPr lang="en-US" dirty="0"/>
              <a:t> It refers to the external context in which an AI system operates. It encapsulates the physical and virtual surroundings, including other agents, objects, and conditions.</a:t>
            </a:r>
          </a:p>
          <a:p>
            <a:endParaRPr lang="en-US" dirty="0"/>
          </a:p>
          <a:p>
            <a:r>
              <a:rPr lang="en-US" b="1" dirty="0">
                <a:solidFill>
                  <a:schemeClr val="accent1"/>
                </a:solidFill>
              </a:rPr>
              <a:t>Actuators:</a:t>
            </a:r>
            <a:r>
              <a:rPr lang="en-US" dirty="0"/>
              <a:t> They are responsible for executing actions based on the decisions made. They interact with the environment to bring about desired changes.</a:t>
            </a:r>
          </a:p>
          <a:p>
            <a:endParaRPr lang="en-US" b="1" dirty="0">
              <a:solidFill>
                <a:schemeClr val="accent1"/>
              </a:solidFill>
            </a:endParaRPr>
          </a:p>
          <a:p>
            <a:r>
              <a:rPr lang="en-US" b="1" dirty="0">
                <a:solidFill>
                  <a:schemeClr val="accent1"/>
                </a:solidFill>
              </a:rPr>
              <a:t>Sensors: </a:t>
            </a:r>
            <a:r>
              <a:rPr lang="en-US" dirty="0"/>
              <a:t>An agent observes and perceives its environment through sensors. Sensors provide input data to the system, enabling it to make informed decisions.</a:t>
            </a:r>
          </a:p>
        </p:txBody>
      </p:sp>
    </p:spTree>
    <p:extLst>
      <p:ext uri="{BB962C8B-B14F-4D97-AF65-F5344CB8AC3E}">
        <p14:creationId xmlns:p14="http://schemas.microsoft.com/office/powerpoint/2010/main" val="24084059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7D7485-9778-4286-6724-59001F7C5C26}"/>
              </a:ext>
            </a:extLst>
          </p:cNvPr>
          <p:cNvPicPr>
            <a:picLocks noChangeAspect="1"/>
          </p:cNvPicPr>
          <p:nvPr/>
        </p:nvPicPr>
        <p:blipFill>
          <a:blip r:embed="rId2"/>
          <a:stretch>
            <a:fillRect/>
          </a:stretch>
        </p:blipFill>
        <p:spPr>
          <a:xfrm>
            <a:off x="890387" y="868258"/>
            <a:ext cx="10015178" cy="4867524"/>
          </a:xfrm>
          <a:prstGeom prst="rect">
            <a:avLst/>
          </a:prstGeom>
        </p:spPr>
      </p:pic>
    </p:spTree>
    <p:extLst>
      <p:ext uri="{BB962C8B-B14F-4D97-AF65-F5344CB8AC3E}">
        <p14:creationId xmlns:p14="http://schemas.microsoft.com/office/powerpoint/2010/main" val="3794209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F91333-8F0B-B7DD-66E8-B7D3D3CF1220}"/>
              </a:ext>
            </a:extLst>
          </p:cNvPr>
          <p:cNvPicPr>
            <a:picLocks noChangeAspect="1"/>
          </p:cNvPicPr>
          <p:nvPr/>
        </p:nvPicPr>
        <p:blipFill>
          <a:blip r:embed="rId2"/>
          <a:stretch>
            <a:fillRect/>
          </a:stretch>
        </p:blipFill>
        <p:spPr>
          <a:xfrm>
            <a:off x="2187423" y="226248"/>
            <a:ext cx="7496904" cy="6405504"/>
          </a:xfrm>
          <a:prstGeom prst="rect">
            <a:avLst/>
          </a:prstGeom>
        </p:spPr>
      </p:pic>
    </p:spTree>
    <p:extLst>
      <p:ext uri="{BB962C8B-B14F-4D97-AF65-F5344CB8AC3E}">
        <p14:creationId xmlns:p14="http://schemas.microsoft.com/office/powerpoint/2010/main" val="22002200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D6D058-7D14-7DA6-6C74-EE6DCD3B0A00}"/>
              </a:ext>
            </a:extLst>
          </p:cNvPr>
          <p:cNvPicPr>
            <a:picLocks noChangeAspect="1"/>
          </p:cNvPicPr>
          <p:nvPr/>
        </p:nvPicPr>
        <p:blipFill>
          <a:blip r:embed="rId2"/>
          <a:stretch>
            <a:fillRect/>
          </a:stretch>
        </p:blipFill>
        <p:spPr>
          <a:xfrm>
            <a:off x="1445041" y="1870981"/>
            <a:ext cx="8427107" cy="3407600"/>
          </a:xfrm>
          <a:prstGeom prst="rect">
            <a:avLst/>
          </a:prstGeom>
        </p:spPr>
      </p:pic>
    </p:spTree>
    <p:extLst>
      <p:ext uri="{BB962C8B-B14F-4D97-AF65-F5344CB8AC3E}">
        <p14:creationId xmlns:p14="http://schemas.microsoft.com/office/powerpoint/2010/main" val="33984045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88D996-A12E-AF27-9FB9-D1184959C1AB}"/>
              </a:ext>
            </a:extLst>
          </p:cNvPr>
          <p:cNvSpPr txBox="1"/>
          <p:nvPr/>
        </p:nvSpPr>
        <p:spPr>
          <a:xfrm>
            <a:off x="512618" y="585181"/>
            <a:ext cx="11416146" cy="3970318"/>
          </a:xfrm>
          <a:prstGeom prst="rect">
            <a:avLst/>
          </a:prstGeom>
          <a:noFill/>
        </p:spPr>
        <p:txBody>
          <a:bodyPr wrap="square">
            <a:spAutoFit/>
          </a:bodyPr>
          <a:lstStyle/>
          <a:p>
            <a:r>
              <a:rPr lang="en-US" b="1" dirty="0">
                <a:solidFill>
                  <a:schemeClr val="accent1"/>
                </a:solidFill>
              </a:rPr>
              <a:t>Advantages</a:t>
            </a:r>
          </a:p>
          <a:p>
            <a:r>
              <a:rPr lang="en-US" dirty="0"/>
              <a:t>PEAS offers several advantages in the development and implementation of intelligent systems.</a:t>
            </a:r>
          </a:p>
          <a:p>
            <a:endParaRPr lang="en-US" dirty="0"/>
          </a:p>
          <a:p>
            <a:r>
              <a:rPr lang="en-US" b="1" dirty="0">
                <a:solidFill>
                  <a:schemeClr val="accent1"/>
                </a:solidFill>
              </a:rPr>
              <a:t>Clarity:</a:t>
            </a:r>
            <a:r>
              <a:rPr lang="en-US" dirty="0"/>
              <a:t> PEAS helps define the performance measure clearly, allowing developers to establish specific goals and objectives for the AI system. It ensures system performance evaluation and measurement effectively against predefined criteria.</a:t>
            </a:r>
          </a:p>
          <a:p>
            <a:endParaRPr lang="en-US" dirty="0"/>
          </a:p>
          <a:p>
            <a:r>
              <a:rPr lang="en-US" b="1" dirty="0">
                <a:solidFill>
                  <a:schemeClr val="accent1"/>
                </a:solidFill>
              </a:rPr>
              <a:t>User experience: </a:t>
            </a:r>
            <a:r>
              <a:rPr lang="en-US" dirty="0"/>
              <a:t>PEAS creates AI systems that provide user experiences by considering the performance measure and designing the system. Whether it's accuracy, efficiency, or personalized interactions, the system meets user expectations and provides value by focusing on performance.</a:t>
            </a:r>
          </a:p>
          <a:p>
            <a:endParaRPr lang="en-US" dirty="0"/>
          </a:p>
          <a:p>
            <a:r>
              <a:rPr lang="en-US" b="1" dirty="0">
                <a:solidFill>
                  <a:schemeClr val="accent1"/>
                </a:solidFill>
              </a:rPr>
              <a:t>Evaluation: </a:t>
            </a:r>
            <a:r>
              <a:rPr lang="en-US" dirty="0"/>
              <a:t>PEAS provides a basis for evaluating the performance of AI systems and identifying improvement areas. Developers measure the system's performance, gather feedback, and make informed decisions for enhancing the system's capabilities and addressing shortcomings by defining clear performance measures.</a:t>
            </a:r>
          </a:p>
        </p:txBody>
      </p:sp>
      <p:sp>
        <p:nvSpPr>
          <p:cNvPr id="5" name="TextBox 4">
            <a:extLst>
              <a:ext uri="{FF2B5EF4-FFF2-40B4-BE49-F238E27FC236}">
                <a16:creationId xmlns:a16="http://schemas.microsoft.com/office/drawing/2014/main" id="{A74B7987-C2FB-A612-73F7-3C3234892F7D}"/>
              </a:ext>
            </a:extLst>
          </p:cNvPr>
          <p:cNvSpPr txBox="1"/>
          <p:nvPr/>
        </p:nvSpPr>
        <p:spPr>
          <a:xfrm>
            <a:off x="512618" y="5142637"/>
            <a:ext cx="11416146" cy="923330"/>
          </a:xfrm>
          <a:prstGeom prst="rect">
            <a:avLst/>
          </a:prstGeom>
          <a:noFill/>
        </p:spPr>
        <p:txBody>
          <a:bodyPr wrap="square">
            <a:spAutoFit/>
          </a:bodyPr>
          <a:lstStyle/>
          <a:p>
            <a:pPr algn="just"/>
            <a:r>
              <a:rPr lang="en-US" b="1" i="1" dirty="0"/>
              <a:t>In conclusion, PEAS plays a significant role in designing and analyzing intelligent systems in artificial intelligence. By considering the performance measures, environment, actuators, and sensors, AI developers can effectively define the objectives, operating context, actions, and perception mechanisms of an AI agent.</a:t>
            </a:r>
          </a:p>
        </p:txBody>
      </p:sp>
    </p:spTree>
    <p:extLst>
      <p:ext uri="{BB962C8B-B14F-4D97-AF65-F5344CB8AC3E}">
        <p14:creationId xmlns:p14="http://schemas.microsoft.com/office/powerpoint/2010/main" val="10633557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6F7B61-F246-C8F7-7AFC-CE841FAB4FF1}"/>
              </a:ext>
            </a:extLst>
          </p:cNvPr>
          <p:cNvPicPr>
            <a:picLocks noChangeAspect="1"/>
          </p:cNvPicPr>
          <p:nvPr/>
        </p:nvPicPr>
        <p:blipFill>
          <a:blip r:embed="rId2"/>
          <a:stretch>
            <a:fillRect/>
          </a:stretch>
        </p:blipFill>
        <p:spPr>
          <a:xfrm>
            <a:off x="278927" y="734291"/>
            <a:ext cx="11634146" cy="6608618"/>
          </a:xfrm>
          <a:prstGeom prst="rect">
            <a:avLst/>
          </a:prstGeom>
        </p:spPr>
      </p:pic>
    </p:spTree>
    <p:extLst>
      <p:ext uri="{BB962C8B-B14F-4D97-AF65-F5344CB8AC3E}">
        <p14:creationId xmlns:p14="http://schemas.microsoft.com/office/powerpoint/2010/main" val="20989499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18BD917-8C3C-4565-1928-A38496B997D8}"/>
              </a:ext>
            </a:extLst>
          </p:cNvPr>
          <p:cNvPicPr>
            <a:picLocks noChangeAspect="1"/>
          </p:cNvPicPr>
          <p:nvPr/>
        </p:nvPicPr>
        <p:blipFill>
          <a:blip r:embed="rId2"/>
          <a:stretch>
            <a:fillRect/>
          </a:stretch>
        </p:blipFill>
        <p:spPr>
          <a:xfrm>
            <a:off x="823025" y="1094951"/>
            <a:ext cx="10842502" cy="4668098"/>
          </a:xfrm>
          <a:prstGeom prst="rect">
            <a:avLst/>
          </a:prstGeom>
        </p:spPr>
      </p:pic>
    </p:spTree>
    <p:extLst>
      <p:ext uri="{BB962C8B-B14F-4D97-AF65-F5344CB8AC3E}">
        <p14:creationId xmlns:p14="http://schemas.microsoft.com/office/powerpoint/2010/main" val="40823801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3CD34D-0C34-352C-191A-B76E2FA7A41F}"/>
              </a:ext>
            </a:extLst>
          </p:cNvPr>
          <p:cNvSpPr txBox="1"/>
          <p:nvPr/>
        </p:nvSpPr>
        <p:spPr>
          <a:xfrm>
            <a:off x="304800" y="376443"/>
            <a:ext cx="6096000" cy="369332"/>
          </a:xfrm>
          <a:prstGeom prst="rect">
            <a:avLst/>
          </a:prstGeom>
          <a:noFill/>
        </p:spPr>
        <p:txBody>
          <a:bodyPr wrap="square">
            <a:spAutoFit/>
          </a:bodyPr>
          <a:lstStyle/>
          <a:p>
            <a:r>
              <a:rPr lang="en-US" b="1" dirty="0">
                <a:solidFill>
                  <a:schemeClr val="accent1"/>
                </a:solidFill>
              </a:rPr>
              <a:t>Applications of intelligent agents</a:t>
            </a:r>
          </a:p>
        </p:txBody>
      </p:sp>
      <p:sp>
        <p:nvSpPr>
          <p:cNvPr id="5" name="TextBox 4">
            <a:extLst>
              <a:ext uri="{FF2B5EF4-FFF2-40B4-BE49-F238E27FC236}">
                <a16:creationId xmlns:a16="http://schemas.microsoft.com/office/drawing/2014/main" id="{50951993-40EB-98AA-4BA1-A0A8BD81FC5D}"/>
              </a:ext>
            </a:extLst>
          </p:cNvPr>
          <p:cNvSpPr txBox="1"/>
          <p:nvPr/>
        </p:nvSpPr>
        <p:spPr>
          <a:xfrm>
            <a:off x="304800" y="856357"/>
            <a:ext cx="11790218" cy="5078313"/>
          </a:xfrm>
          <a:prstGeom prst="rect">
            <a:avLst/>
          </a:prstGeom>
          <a:noFill/>
        </p:spPr>
        <p:txBody>
          <a:bodyPr wrap="square">
            <a:spAutoFit/>
          </a:bodyPr>
          <a:lstStyle/>
          <a:p>
            <a:r>
              <a:rPr lang="en-US" dirty="0"/>
              <a:t>Intelligent agents in artificial intelligence have been applied in many real-life situations.</a:t>
            </a:r>
          </a:p>
          <a:p>
            <a:endParaRPr lang="en-US" dirty="0"/>
          </a:p>
          <a:p>
            <a:r>
              <a:rPr lang="en-US" b="1" dirty="0">
                <a:solidFill>
                  <a:schemeClr val="accent1"/>
                </a:solidFill>
              </a:rPr>
              <a:t>Information search, retrieval, and navigation</a:t>
            </a:r>
          </a:p>
          <a:p>
            <a:r>
              <a:rPr lang="en-US" dirty="0"/>
              <a:t>Intelligent agents enhance the access and navigation of information. This is achieved through the search of information using search engines. The internet consists of many data objects that may take users a lot of time to search for a specific data object. Intelligent agents perform this task on behalf of users within a short time.</a:t>
            </a:r>
          </a:p>
          <a:p>
            <a:endParaRPr lang="en-US" dirty="0"/>
          </a:p>
          <a:p>
            <a:r>
              <a:rPr lang="en-US" b="1" dirty="0">
                <a:solidFill>
                  <a:schemeClr val="accent1"/>
                </a:solidFill>
              </a:rPr>
              <a:t>Repetitive office activities</a:t>
            </a:r>
          </a:p>
          <a:p>
            <a:r>
              <a:rPr lang="en-US" dirty="0"/>
              <a:t>Some companies have automated certain administrative tasks to reduce operating costs. Some of the functional areas that have been automated include customer support and sales. Intelligent agents have also been used to enhance office productivity.</a:t>
            </a:r>
          </a:p>
          <a:p>
            <a:endParaRPr lang="en-US" dirty="0"/>
          </a:p>
          <a:p>
            <a:endParaRPr lang="en-US" dirty="0"/>
          </a:p>
          <a:p>
            <a:r>
              <a:rPr lang="en-US" b="1" dirty="0">
                <a:solidFill>
                  <a:schemeClr val="accent1"/>
                </a:solidFill>
              </a:rPr>
              <a:t>Autonomous driving</a:t>
            </a:r>
          </a:p>
          <a:p>
            <a:r>
              <a:rPr lang="en-US" dirty="0"/>
              <a:t>Intelligent agents enhance the operation of self-driving cars. In autonomous driving, various sensors are employed to collect information from the environment. These include cameras, GPS, and radar. In this application, the environment can be pedestrians, other vehicles, roads, or road signs. Various actuators are used to initiate actions. For example, brakes are used to bring the car to a stop.</a:t>
            </a:r>
          </a:p>
        </p:txBody>
      </p:sp>
    </p:spTree>
    <p:extLst>
      <p:ext uri="{BB962C8B-B14F-4D97-AF65-F5344CB8AC3E}">
        <p14:creationId xmlns:p14="http://schemas.microsoft.com/office/powerpoint/2010/main" val="42438269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1E56622-F055-A56D-67F9-74E70E3EBAFF}"/>
              </a:ext>
            </a:extLst>
          </p:cNvPr>
          <p:cNvSpPr txBox="1"/>
          <p:nvPr/>
        </p:nvSpPr>
        <p:spPr>
          <a:xfrm>
            <a:off x="304798" y="557242"/>
            <a:ext cx="11693237" cy="2862322"/>
          </a:xfrm>
          <a:prstGeom prst="rect">
            <a:avLst/>
          </a:prstGeom>
          <a:noFill/>
        </p:spPr>
        <p:txBody>
          <a:bodyPr wrap="square">
            <a:spAutoFit/>
          </a:bodyPr>
          <a:lstStyle/>
          <a:p>
            <a:r>
              <a:rPr lang="en-US" b="1" dirty="0">
                <a:solidFill>
                  <a:schemeClr val="accent1"/>
                </a:solidFill>
              </a:rPr>
              <a:t>Medical diagnosis</a:t>
            </a:r>
          </a:p>
          <a:p>
            <a:pPr algn="just"/>
            <a:r>
              <a:rPr lang="en-US" dirty="0"/>
              <a:t>Intelligent agents have also been applied in healthcare services to improve the health of patients. In this case, the patient is considered as the environment. The computer keyboard is used as the sensor that receives data on the symptoms of the patient. The intelligent agent uses this information to decide the best course of action. Medical care is given through actuators such as tests and treatments.</a:t>
            </a:r>
          </a:p>
          <a:p>
            <a:endParaRPr lang="en-US" dirty="0"/>
          </a:p>
          <a:p>
            <a:r>
              <a:rPr lang="en-US" b="1" dirty="0">
                <a:solidFill>
                  <a:schemeClr val="accent1"/>
                </a:solidFill>
              </a:rPr>
              <a:t>Vacuum cleaning</a:t>
            </a:r>
          </a:p>
          <a:p>
            <a:pPr algn="just"/>
            <a:r>
              <a:rPr lang="en-US" dirty="0"/>
              <a:t>AI agents are also used to enhance efficiency and cleanness in vacuum cleaning. In this case, the environment can be a room, table, or carpet. Some of the sensors employed in vacuum cleaning include cameras, bump sensors, and dirt detection sensors. Action is initiated by actuators such as brushes, wheels, and vacuum extractors.</a:t>
            </a:r>
          </a:p>
        </p:txBody>
      </p:sp>
    </p:spTree>
    <p:extLst>
      <p:ext uri="{BB962C8B-B14F-4D97-AF65-F5344CB8AC3E}">
        <p14:creationId xmlns:p14="http://schemas.microsoft.com/office/powerpoint/2010/main" val="232433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725F5B0-DC42-36C8-D8E2-49D29EC6D990}"/>
              </a:ext>
            </a:extLst>
          </p:cNvPr>
          <p:cNvPicPr>
            <a:picLocks noChangeAspect="1"/>
          </p:cNvPicPr>
          <p:nvPr/>
        </p:nvPicPr>
        <p:blipFill>
          <a:blip r:embed="rId2"/>
          <a:stretch>
            <a:fillRect/>
          </a:stretch>
        </p:blipFill>
        <p:spPr>
          <a:xfrm>
            <a:off x="1085336" y="824345"/>
            <a:ext cx="9416410" cy="5209309"/>
          </a:xfrm>
          <a:prstGeom prst="rect">
            <a:avLst/>
          </a:prstGeom>
        </p:spPr>
      </p:pic>
    </p:spTree>
    <p:extLst>
      <p:ext uri="{BB962C8B-B14F-4D97-AF65-F5344CB8AC3E}">
        <p14:creationId xmlns:p14="http://schemas.microsoft.com/office/powerpoint/2010/main" val="620364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62087E-FCB7-8C8B-92CA-18C650C1F17C}"/>
              </a:ext>
            </a:extLst>
          </p:cNvPr>
          <p:cNvPicPr>
            <a:picLocks noChangeAspect="1"/>
          </p:cNvPicPr>
          <p:nvPr/>
        </p:nvPicPr>
        <p:blipFill>
          <a:blip r:embed="rId2"/>
          <a:stretch>
            <a:fillRect/>
          </a:stretch>
        </p:blipFill>
        <p:spPr>
          <a:xfrm>
            <a:off x="1385455" y="436663"/>
            <a:ext cx="8986842" cy="5984674"/>
          </a:xfrm>
          <a:prstGeom prst="rect">
            <a:avLst/>
          </a:prstGeom>
        </p:spPr>
      </p:pic>
    </p:spTree>
    <p:extLst>
      <p:ext uri="{BB962C8B-B14F-4D97-AF65-F5344CB8AC3E}">
        <p14:creationId xmlns:p14="http://schemas.microsoft.com/office/powerpoint/2010/main" val="529108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40D0FC-A948-32FD-3118-A14A8A8F1A3C}"/>
              </a:ext>
            </a:extLst>
          </p:cNvPr>
          <p:cNvPicPr>
            <a:picLocks noChangeAspect="1"/>
          </p:cNvPicPr>
          <p:nvPr/>
        </p:nvPicPr>
        <p:blipFill>
          <a:blip r:embed="rId2"/>
          <a:stretch>
            <a:fillRect/>
          </a:stretch>
        </p:blipFill>
        <p:spPr>
          <a:xfrm>
            <a:off x="1468581" y="901024"/>
            <a:ext cx="8659092" cy="5582426"/>
          </a:xfrm>
          <a:prstGeom prst="rect">
            <a:avLst/>
          </a:prstGeom>
        </p:spPr>
      </p:pic>
    </p:spTree>
    <p:extLst>
      <p:ext uri="{BB962C8B-B14F-4D97-AF65-F5344CB8AC3E}">
        <p14:creationId xmlns:p14="http://schemas.microsoft.com/office/powerpoint/2010/main" val="36144005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E4B8492-4228-6F09-8156-E4C32F869FEC}"/>
              </a:ext>
            </a:extLst>
          </p:cNvPr>
          <p:cNvPicPr>
            <a:picLocks noChangeAspect="1"/>
          </p:cNvPicPr>
          <p:nvPr/>
        </p:nvPicPr>
        <p:blipFill>
          <a:blip r:embed="rId2"/>
          <a:stretch>
            <a:fillRect/>
          </a:stretch>
        </p:blipFill>
        <p:spPr>
          <a:xfrm>
            <a:off x="1344197" y="585650"/>
            <a:ext cx="9503605" cy="5963467"/>
          </a:xfrm>
          <a:prstGeom prst="rect">
            <a:avLst/>
          </a:prstGeom>
        </p:spPr>
      </p:pic>
    </p:spTree>
    <p:extLst>
      <p:ext uri="{BB962C8B-B14F-4D97-AF65-F5344CB8AC3E}">
        <p14:creationId xmlns:p14="http://schemas.microsoft.com/office/powerpoint/2010/main" val="2346536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6B74070-CE97-6B83-8203-0500B4EC03BB}"/>
              </a:ext>
            </a:extLst>
          </p:cNvPr>
          <p:cNvPicPr>
            <a:picLocks noChangeAspect="1"/>
          </p:cNvPicPr>
          <p:nvPr/>
        </p:nvPicPr>
        <p:blipFill>
          <a:blip r:embed="rId2"/>
          <a:stretch>
            <a:fillRect/>
          </a:stretch>
        </p:blipFill>
        <p:spPr>
          <a:xfrm>
            <a:off x="1288472" y="728247"/>
            <a:ext cx="9319348" cy="5714115"/>
          </a:xfrm>
          <a:prstGeom prst="rect">
            <a:avLst/>
          </a:prstGeom>
        </p:spPr>
      </p:pic>
    </p:spTree>
    <p:extLst>
      <p:ext uri="{BB962C8B-B14F-4D97-AF65-F5344CB8AC3E}">
        <p14:creationId xmlns:p14="http://schemas.microsoft.com/office/powerpoint/2010/main" val="4122530490"/>
      </p:ext>
    </p:extLst>
  </p:cSld>
  <p:clrMapOvr>
    <a:masterClrMapping/>
  </p:clrMapOvr>
</p:sld>
</file>

<file path=ppt/theme/theme1.xml><?xml version="1.0" encoding="utf-8"?>
<a:theme xmlns:a="http://schemas.openxmlformats.org/drawingml/2006/main" name="Theme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44F966D9-1D91-48A2-B7DB-CE5021B004DA}" vid="{E4689CB6-D770-4E2B-8CAB-A76E00E823CC}"/>
    </a:ext>
  </a:extLst>
</a:theme>
</file>

<file path=docProps/app.xml><?xml version="1.0" encoding="utf-8"?>
<Properties xmlns="http://schemas.openxmlformats.org/officeDocument/2006/extended-properties" xmlns:vt="http://schemas.openxmlformats.org/officeDocument/2006/docPropsVTypes">
  <Template>Theme1</Template>
  <TotalTime>17227</TotalTime>
  <Words>1922</Words>
  <Application>Microsoft Office PowerPoint</Application>
  <PresentationFormat>Widescreen</PresentationFormat>
  <Paragraphs>178</Paragraphs>
  <Slides>48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Arial</vt:lpstr>
      <vt:lpstr>Calibri</vt:lpstr>
      <vt:lpstr>Calibri Light</vt:lpstr>
      <vt:lpstr>Times New Roman</vt:lpstr>
      <vt:lpstr>Wingdings</vt:lpstr>
      <vt:lpstr>Theme1</vt:lpstr>
      <vt:lpstr>UNIT 1   INTRODUCTION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 INTRODUCTION </dc:title>
  <dc:creator>Mitali Chugh</dc:creator>
  <cp:lastModifiedBy>Mitali Chugh</cp:lastModifiedBy>
  <cp:revision>13</cp:revision>
  <dcterms:created xsi:type="dcterms:W3CDTF">2023-07-22T07:41:43Z</dcterms:created>
  <dcterms:modified xsi:type="dcterms:W3CDTF">2023-09-21T05:21:08Z</dcterms:modified>
</cp:coreProperties>
</file>

<file path=docProps/thumbnail.jpeg>
</file>